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57" r:id="rId4"/>
    <p:sldId id="258" r:id="rId5"/>
    <p:sldId id="260" r:id="rId6"/>
    <p:sldId id="262" r:id="rId7"/>
    <p:sldId id="280" r:id="rId8"/>
    <p:sldId id="272" r:id="rId9"/>
    <p:sldId id="281" r:id="rId10"/>
    <p:sldId id="284" r:id="rId11"/>
    <p:sldId id="283" r:id="rId12"/>
    <p:sldId id="287" r:id="rId13"/>
    <p:sldId id="285" r:id="rId14"/>
    <p:sldId id="288" r:id="rId15"/>
    <p:sldId id="273" r:id="rId16"/>
    <p:sldId id="274" r:id="rId17"/>
    <p:sldId id="275" r:id="rId18"/>
    <p:sldId id="276" r:id="rId19"/>
    <p:sldId id="271" r:id="rId20"/>
    <p:sldId id="289" r:id="rId21"/>
    <p:sldId id="290" r:id="rId22"/>
    <p:sldId id="291" r:id="rId23"/>
    <p:sldId id="292" r:id="rId24"/>
    <p:sldId id="293" r:id="rId25"/>
    <p:sldId id="294" r:id="rId26"/>
    <p:sldId id="297" r:id="rId27"/>
    <p:sldId id="298" r:id="rId28"/>
    <p:sldId id="299" r:id="rId29"/>
    <p:sldId id="300" r:id="rId30"/>
    <p:sldId id="301" r:id="rId31"/>
    <p:sldId id="302" r:id="rId32"/>
  </p:sldIdLst>
  <p:sldSz cx="9144000" cy="6858000" type="screen4x3"/>
  <p:notesSz cx="6858000" cy="9144000"/>
  <p:defaultTextStyle>
    <a:defPPr>
      <a:defRPr lang="en-US"/>
    </a:defPPr>
    <a:lvl1pPr marL="0" algn="l" defTabSz="914298" rtl="0" eaLnBrk="1" latinLnBrk="0" hangingPunct="1">
      <a:defRPr sz="1800" kern="1200">
        <a:solidFill>
          <a:schemeClr val="tx1"/>
        </a:solidFill>
        <a:latin typeface="+mn-lt"/>
        <a:ea typeface="+mn-ea"/>
        <a:cs typeface="+mn-cs"/>
      </a:defRPr>
    </a:lvl1pPr>
    <a:lvl2pPr marL="457148"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3" algn="l" defTabSz="914298" rtl="0" eaLnBrk="1" latinLnBrk="0" hangingPunct="1">
      <a:defRPr sz="1800" kern="1200">
        <a:solidFill>
          <a:schemeClr val="tx1"/>
        </a:solidFill>
        <a:latin typeface="+mn-lt"/>
        <a:ea typeface="+mn-ea"/>
        <a:cs typeface="+mn-cs"/>
      </a:defRPr>
    </a:lvl7pPr>
    <a:lvl8pPr marL="3200041" algn="l" defTabSz="914298" rtl="0" eaLnBrk="1" latinLnBrk="0" hangingPunct="1">
      <a:defRPr sz="1800" kern="1200">
        <a:solidFill>
          <a:schemeClr val="tx1"/>
        </a:solidFill>
        <a:latin typeface="+mn-lt"/>
        <a:ea typeface="+mn-ea"/>
        <a:cs typeface="+mn-cs"/>
      </a:defRPr>
    </a:lvl8pPr>
    <a:lvl9pPr marL="3657191" algn="l" defTabSz="91429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1" y="3602038"/>
            <a:ext cx="6858000" cy="1655762"/>
          </a:xfrm>
        </p:spPr>
        <p:txBody>
          <a:bodyPr/>
          <a:lstStyle>
            <a:lvl1pPr marL="0" indent="0" algn="ctr">
              <a:buNone/>
              <a:defRPr sz="2400"/>
            </a:lvl1pPr>
            <a:lvl2pPr marL="457148" indent="0" algn="ctr">
              <a:buNone/>
              <a:defRPr sz="2000"/>
            </a:lvl2pPr>
            <a:lvl3pPr marL="914298" indent="0" algn="ctr">
              <a:buNone/>
              <a:defRPr sz="1800"/>
            </a:lvl3pPr>
            <a:lvl4pPr marL="1371446" indent="0" algn="ctr">
              <a:buNone/>
              <a:defRPr sz="1600"/>
            </a:lvl4pPr>
            <a:lvl5pPr marL="1828595" indent="0" algn="ctr">
              <a:buNone/>
              <a:defRPr sz="1600"/>
            </a:lvl5pPr>
            <a:lvl6pPr marL="2285744" indent="0" algn="ctr">
              <a:buNone/>
              <a:defRPr sz="1600"/>
            </a:lvl6pPr>
            <a:lvl7pPr marL="2742893" indent="0" algn="ctr">
              <a:buNone/>
              <a:defRPr sz="1600"/>
            </a:lvl7pPr>
            <a:lvl8pPr marL="3200041" indent="0" algn="ctr">
              <a:buNone/>
              <a:defRPr sz="1600"/>
            </a:lvl8pPr>
            <a:lvl9pPr marL="3657191"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9C9B44-5359-4660-9C98-191B62E9D021}"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AE08E-4513-4E24-8BCD-424B581485FC}" type="slidenum">
              <a:rPr lang="en-US" smtClean="0"/>
              <a:pPr/>
              <a:t>‹#›</a:t>
            </a:fld>
            <a:endParaRPr lang="en-US"/>
          </a:p>
        </p:txBody>
      </p:sp>
    </p:spTree>
    <p:extLst>
      <p:ext uri="{BB962C8B-B14F-4D97-AF65-F5344CB8AC3E}">
        <p14:creationId xmlns:p14="http://schemas.microsoft.com/office/powerpoint/2010/main" val="2657701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C9B44-5359-4660-9C98-191B62E9D021}"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AE08E-4513-4E24-8BCD-424B581485FC}" type="slidenum">
              <a:rPr lang="en-US" smtClean="0"/>
              <a:pPr/>
              <a:t>‹#›</a:t>
            </a:fld>
            <a:endParaRPr lang="en-US"/>
          </a:p>
        </p:txBody>
      </p:sp>
    </p:spTree>
    <p:extLst>
      <p:ext uri="{BB962C8B-B14F-4D97-AF65-F5344CB8AC3E}">
        <p14:creationId xmlns:p14="http://schemas.microsoft.com/office/powerpoint/2010/main" val="351891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C9B44-5359-4660-9C98-191B62E9D021}"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AE08E-4513-4E24-8BCD-424B581485FC}" type="slidenum">
              <a:rPr lang="en-US" smtClean="0"/>
              <a:pPr/>
              <a:t>‹#›</a:t>
            </a:fld>
            <a:endParaRPr lang="en-US"/>
          </a:p>
        </p:txBody>
      </p:sp>
    </p:spTree>
    <p:extLst>
      <p:ext uri="{BB962C8B-B14F-4D97-AF65-F5344CB8AC3E}">
        <p14:creationId xmlns:p14="http://schemas.microsoft.com/office/powerpoint/2010/main" val="2690232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C9B44-5359-4660-9C98-191B62E9D021}"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AE08E-4513-4E24-8BCD-424B581485FC}" type="slidenum">
              <a:rPr lang="en-US" smtClean="0"/>
              <a:pPr/>
              <a:t>‹#›</a:t>
            </a:fld>
            <a:endParaRPr lang="en-US"/>
          </a:p>
        </p:txBody>
      </p:sp>
    </p:spTree>
    <p:extLst>
      <p:ext uri="{BB962C8B-B14F-4D97-AF65-F5344CB8AC3E}">
        <p14:creationId xmlns:p14="http://schemas.microsoft.com/office/powerpoint/2010/main" val="2479036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148" indent="0">
              <a:buNone/>
              <a:defRPr sz="2000">
                <a:solidFill>
                  <a:schemeClr val="tx1">
                    <a:tint val="75000"/>
                  </a:schemeClr>
                </a:solidFill>
              </a:defRPr>
            </a:lvl2pPr>
            <a:lvl3pPr marL="914298" indent="0">
              <a:buNone/>
              <a:defRPr sz="1800">
                <a:solidFill>
                  <a:schemeClr val="tx1">
                    <a:tint val="75000"/>
                  </a:schemeClr>
                </a:solidFill>
              </a:defRPr>
            </a:lvl3pPr>
            <a:lvl4pPr marL="1371446" indent="0">
              <a:buNone/>
              <a:defRPr sz="1600">
                <a:solidFill>
                  <a:schemeClr val="tx1">
                    <a:tint val="75000"/>
                  </a:schemeClr>
                </a:solidFill>
              </a:defRPr>
            </a:lvl4pPr>
            <a:lvl5pPr marL="1828595" indent="0">
              <a:buNone/>
              <a:defRPr sz="1600">
                <a:solidFill>
                  <a:schemeClr val="tx1">
                    <a:tint val="75000"/>
                  </a:schemeClr>
                </a:solidFill>
              </a:defRPr>
            </a:lvl5pPr>
            <a:lvl6pPr marL="2285744" indent="0">
              <a:buNone/>
              <a:defRPr sz="1600">
                <a:solidFill>
                  <a:schemeClr val="tx1">
                    <a:tint val="75000"/>
                  </a:schemeClr>
                </a:solidFill>
              </a:defRPr>
            </a:lvl6pPr>
            <a:lvl7pPr marL="2742893" indent="0">
              <a:buNone/>
              <a:defRPr sz="1600">
                <a:solidFill>
                  <a:schemeClr val="tx1">
                    <a:tint val="75000"/>
                  </a:schemeClr>
                </a:solidFill>
              </a:defRPr>
            </a:lvl7pPr>
            <a:lvl8pPr marL="3200041" indent="0">
              <a:buNone/>
              <a:defRPr sz="1600">
                <a:solidFill>
                  <a:schemeClr val="tx1">
                    <a:tint val="75000"/>
                  </a:schemeClr>
                </a:solidFill>
              </a:defRPr>
            </a:lvl8pPr>
            <a:lvl9pPr marL="3657191"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9C9B44-5359-4660-9C98-191B62E9D021}"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AE08E-4513-4E24-8BCD-424B581485FC}" type="slidenum">
              <a:rPr lang="en-US" smtClean="0"/>
              <a:pPr/>
              <a:t>‹#›</a:t>
            </a:fld>
            <a:endParaRPr lang="en-US"/>
          </a:p>
        </p:txBody>
      </p:sp>
    </p:spTree>
    <p:extLst>
      <p:ext uri="{BB962C8B-B14F-4D97-AF65-F5344CB8AC3E}">
        <p14:creationId xmlns:p14="http://schemas.microsoft.com/office/powerpoint/2010/main" val="2821920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9C9B44-5359-4660-9C98-191B62E9D021}"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AE08E-4513-4E24-8BCD-424B581485FC}" type="slidenum">
              <a:rPr lang="en-US" smtClean="0"/>
              <a:pPr/>
              <a:t>‹#›</a:t>
            </a:fld>
            <a:endParaRPr lang="en-US"/>
          </a:p>
        </p:txBody>
      </p:sp>
    </p:spTree>
    <p:extLst>
      <p:ext uri="{BB962C8B-B14F-4D97-AF65-F5344CB8AC3E}">
        <p14:creationId xmlns:p14="http://schemas.microsoft.com/office/powerpoint/2010/main" val="922656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4"/>
            <a:ext cx="3868340" cy="823912"/>
          </a:xfrm>
        </p:spPr>
        <p:txBody>
          <a:bodyPr anchor="b"/>
          <a:lstStyle>
            <a:lvl1pPr marL="0" indent="0">
              <a:buNone/>
              <a:defRPr sz="2400" b="1"/>
            </a:lvl1pPr>
            <a:lvl2pPr marL="457148"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3" indent="0">
              <a:buNone/>
              <a:defRPr sz="1600" b="1"/>
            </a:lvl7pPr>
            <a:lvl8pPr marL="3200041" indent="0">
              <a:buNone/>
              <a:defRPr sz="1600" b="1"/>
            </a:lvl8pPr>
            <a:lvl9pPr marL="36571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2400" b="1"/>
            </a:lvl1pPr>
            <a:lvl2pPr marL="457148"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3" indent="0">
              <a:buNone/>
              <a:defRPr sz="1600" b="1"/>
            </a:lvl7pPr>
            <a:lvl8pPr marL="3200041" indent="0">
              <a:buNone/>
              <a:defRPr sz="1600" b="1"/>
            </a:lvl8pPr>
            <a:lvl9pPr marL="36571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9C9B44-5359-4660-9C98-191B62E9D021}" type="datetimeFigureOut">
              <a:rPr lang="en-US" smtClean="0"/>
              <a:pPr/>
              <a:t>11/6/2014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9AE08E-4513-4E24-8BCD-424B581485FC}" type="slidenum">
              <a:rPr lang="en-US" smtClean="0"/>
              <a:pPr/>
              <a:t>‹#›</a:t>
            </a:fld>
            <a:endParaRPr lang="en-US"/>
          </a:p>
        </p:txBody>
      </p:sp>
    </p:spTree>
    <p:extLst>
      <p:ext uri="{BB962C8B-B14F-4D97-AF65-F5344CB8AC3E}">
        <p14:creationId xmlns:p14="http://schemas.microsoft.com/office/powerpoint/2010/main" val="1062272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C9B44-5359-4660-9C98-191B62E9D021}" type="datetimeFigureOut">
              <a:rPr lang="en-US" smtClean="0"/>
              <a:pPr/>
              <a:t>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9AE08E-4513-4E24-8BCD-424B581485FC}" type="slidenum">
              <a:rPr lang="en-US" smtClean="0"/>
              <a:pPr/>
              <a:t>‹#›</a:t>
            </a:fld>
            <a:endParaRPr lang="en-US"/>
          </a:p>
        </p:txBody>
      </p:sp>
    </p:spTree>
    <p:extLst>
      <p:ext uri="{BB962C8B-B14F-4D97-AF65-F5344CB8AC3E}">
        <p14:creationId xmlns:p14="http://schemas.microsoft.com/office/powerpoint/2010/main" val="676924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9C9B44-5359-4660-9C98-191B62E9D021}" type="datetimeFigureOut">
              <a:rPr lang="en-US" smtClean="0"/>
              <a:pPr/>
              <a:t>11/6/2014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9AE08E-4513-4E24-8BCD-424B581485FC}" type="slidenum">
              <a:rPr lang="en-US" smtClean="0"/>
              <a:pPr/>
              <a:t>‹#›</a:t>
            </a:fld>
            <a:endParaRPr lang="en-US"/>
          </a:p>
        </p:txBody>
      </p:sp>
    </p:spTree>
    <p:extLst>
      <p:ext uri="{BB962C8B-B14F-4D97-AF65-F5344CB8AC3E}">
        <p14:creationId xmlns:p14="http://schemas.microsoft.com/office/powerpoint/2010/main" val="310448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4" y="457201"/>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3"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4" y="2057400"/>
            <a:ext cx="2949178" cy="3811588"/>
          </a:xfrm>
        </p:spPr>
        <p:txBody>
          <a:bodyPr/>
          <a:lstStyle>
            <a:lvl1pPr marL="0" indent="0">
              <a:buNone/>
              <a:defRPr sz="1600"/>
            </a:lvl1pPr>
            <a:lvl2pPr marL="457148" indent="0">
              <a:buNone/>
              <a:defRPr sz="1400"/>
            </a:lvl2pPr>
            <a:lvl3pPr marL="914298" indent="0">
              <a:buNone/>
              <a:defRPr sz="1200"/>
            </a:lvl3pPr>
            <a:lvl4pPr marL="1371446" indent="0">
              <a:buNone/>
              <a:defRPr sz="1000"/>
            </a:lvl4pPr>
            <a:lvl5pPr marL="1828595" indent="0">
              <a:buNone/>
              <a:defRPr sz="1000"/>
            </a:lvl5pPr>
            <a:lvl6pPr marL="2285744" indent="0">
              <a:buNone/>
              <a:defRPr sz="1000"/>
            </a:lvl6pPr>
            <a:lvl7pPr marL="2742893" indent="0">
              <a:buNone/>
              <a:defRPr sz="1000"/>
            </a:lvl7pPr>
            <a:lvl8pPr marL="3200041" indent="0">
              <a:buNone/>
              <a:defRPr sz="1000"/>
            </a:lvl8pPr>
            <a:lvl9pPr marL="3657191"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9C9B44-5359-4660-9C98-191B62E9D021}"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AE08E-4513-4E24-8BCD-424B581485FC}" type="slidenum">
              <a:rPr lang="en-US" smtClean="0"/>
              <a:pPr/>
              <a:t>‹#›</a:t>
            </a:fld>
            <a:endParaRPr lang="en-US"/>
          </a:p>
        </p:txBody>
      </p:sp>
    </p:spTree>
    <p:extLst>
      <p:ext uri="{BB962C8B-B14F-4D97-AF65-F5344CB8AC3E}">
        <p14:creationId xmlns:p14="http://schemas.microsoft.com/office/powerpoint/2010/main" val="240599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4" y="457201"/>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3" y="987430"/>
            <a:ext cx="4629150" cy="4873625"/>
          </a:xfrm>
        </p:spPr>
        <p:txBody>
          <a:bodyPr/>
          <a:lstStyle>
            <a:lvl1pPr marL="0" indent="0">
              <a:buNone/>
              <a:defRPr sz="3200"/>
            </a:lvl1pPr>
            <a:lvl2pPr marL="457148" indent="0">
              <a:buNone/>
              <a:defRPr sz="2800"/>
            </a:lvl2pPr>
            <a:lvl3pPr marL="914298" indent="0">
              <a:buNone/>
              <a:defRPr sz="2400"/>
            </a:lvl3pPr>
            <a:lvl4pPr marL="1371446" indent="0">
              <a:buNone/>
              <a:defRPr sz="2000"/>
            </a:lvl4pPr>
            <a:lvl5pPr marL="1828595" indent="0">
              <a:buNone/>
              <a:defRPr sz="2000"/>
            </a:lvl5pPr>
            <a:lvl6pPr marL="2285744" indent="0">
              <a:buNone/>
              <a:defRPr sz="2000"/>
            </a:lvl6pPr>
            <a:lvl7pPr marL="2742893" indent="0">
              <a:buNone/>
              <a:defRPr sz="2000"/>
            </a:lvl7pPr>
            <a:lvl8pPr marL="3200041" indent="0">
              <a:buNone/>
              <a:defRPr sz="2000"/>
            </a:lvl8pPr>
            <a:lvl9pPr marL="3657191" indent="0">
              <a:buNone/>
              <a:defRPr sz="2000"/>
            </a:lvl9pPr>
          </a:lstStyle>
          <a:p>
            <a:endParaRPr lang="en-US"/>
          </a:p>
        </p:txBody>
      </p:sp>
      <p:sp>
        <p:nvSpPr>
          <p:cNvPr id="4" name="Text Placeholder 3"/>
          <p:cNvSpPr>
            <a:spLocks noGrp="1"/>
          </p:cNvSpPr>
          <p:nvPr>
            <p:ph type="body" sz="half" idx="2"/>
          </p:nvPr>
        </p:nvSpPr>
        <p:spPr>
          <a:xfrm>
            <a:off x="629844" y="2057400"/>
            <a:ext cx="2949178" cy="3811588"/>
          </a:xfrm>
        </p:spPr>
        <p:txBody>
          <a:bodyPr/>
          <a:lstStyle>
            <a:lvl1pPr marL="0" indent="0">
              <a:buNone/>
              <a:defRPr sz="1600"/>
            </a:lvl1pPr>
            <a:lvl2pPr marL="457148" indent="0">
              <a:buNone/>
              <a:defRPr sz="1400"/>
            </a:lvl2pPr>
            <a:lvl3pPr marL="914298" indent="0">
              <a:buNone/>
              <a:defRPr sz="1200"/>
            </a:lvl3pPr>
            <a:lvl4pPr marL="1371446" indent="0">
              <a:buNone/>
              <a:defRPr sz="1000"/>
            </a:lvl4pPr>
            <a:lvl5pPr marL="1828595" indent="0">
              <a:buNone/>
              <a:defRPr sz="1000"/>
            </a:lvl5pPr>
            <a:lvl6pPr marL="2285744" indent="0">
              <a:buNone/>
              <a:defRPr sz="1000"/>
            </a:lvl6pPr>
            <a:lvl7pPr marL="2742893" indent="0">
              <a:buNone/>
              <a:defRPr sz="1000"/>
            </a:lvl7pPr>
            <a:lvl8pPr marL="3200041" indent="0">
              <a:buNone/>
              <a:defRPr sz="1000"/>
            </a:lvl8pPr>
            <a:lvl9pPr marL="3657191"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9C9B44-5359-4660-9C98-191B62E9D021}"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AE08E-4513-4E24-8BCD-424B581485FC}" type="slidenum">
              <a:rPr lang="en-US" smtClean="0"/>
              <a:pPr/>
              <a:t>‹#›</a:t>
            </a:fld>
            <a:endParaRPr lang="en-US"/>
          </a:p>
        </p:txBody>
      </p:sp>
    </p:spTree>
    <p:extLst>
      <p:ext uri="{BB962C8B-B14F-4D97-AF65-F5344CB8AC3E}">
        <p14:creationId xmlns:p14="http://schemas.microsoft.com/office/powerpoint/2010/main" val="3575589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9"/>
            <a:ext cx="7886700" cy="1325563"/>
          </a:xfrm>
          <a:prstGeom prst="rect">
            <a:avLst/>
          </a:prstGeom>
        </p:spPr>
        <p:txBody>
          <a:bodyPr vert="horz" lIns="91429" tIns="45715" rIns="91429"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1" y="1825625"/>
            <a:ext cx="7886700" cy="4351338"/>
          </a:xfrm>
          <a:prstGeom prst="rect">
            <a:avLst/>
          </a:prstGeom>
        </p:spPr>
        <p:txBody>
          <a:bodyPr vert="horz" lIns="91429" tIns="45715" rIns="91429"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5"/>
            <a:ext cx="20574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BE9C9B44-5359-4660-9C98-191B62E9D021}" type="datetimeFigureOut">
              <a:rPr lang="en-US" smtClean="0"/>
              <a:pPr/>
              <a:t>11/6/2014</a:t>
            </a:fld>
            <a:endParaRPr lang="en-US"/>
          </a:p>
        </p:txBody>
      </p:sp>
      <p:sp>
        <p:nvSpPr>
          <p:cNvPr id="5" name="Footer Placeholder 4"/>
          <p:cNvSpPr>
            <a:spLocks noGrp="1"/>
          </p:cNvSpPr>
          <p:nvPr>
            <p:ph type="ftr" sz="quarter" idx="3"/>
          </p:nvPr>
        </p:nvSpPr>
        <p:spPr>
          <a:xfrm>
            <a:off x="3028951" y="6356355"/>
            <a:ext cx="30861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1" y="6356355"/>
            <a:ext cx="20574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609AE08E-4513-4E24-8BCD-424B581485FC}" type="slidenum">
              <a:rPr lang="en-US" smtClean="0"/>
              <a:pPr/>
              <a:t>‹#›</a:t>
            </a:fld>
            <a:endParaRPr lang="en-US"/>
          </a:p>
        </p:txBody>
      </p:sp>
    </p:spTree>
    <p:extLst>
      <p:ext uri="{BB962C8B-B14F-4D97-AF65-F5344CB8AC3E}">
        <p14:creationId xmlns:p14="http://schemas.microsoft.com/office/powerpoint/2010/main" val="4006330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29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5" indent="-228575" algn="l" defTabSz="91429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23" indent="-228575" algn="l" defTabSz="91429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72" indent="-228575" algn="l" defTabSz="91429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21" indent="-228575" algn="l" defTabSz="9142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69" indent="-228575" algn="l" defTabSz="9142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18" indent="-228575" algn="l" defTabSz="9142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67" indent="-228575" algn="l" defTabSz="9142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16" indent="-228575" algn="l" defTabSz="9142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64" indent="-228575" algn="l" defTabSz="9142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8"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3" algn="l" defTabSz="914298" rtl="0" eaLnBrk="1" latinLnBrk="0" hangingPunct="1">
        <a:defRPr sz="1800" kern="1200">
          <a:solidFill>
            <a:schemeClr val="tx1"/>
          </a:solidFill>
          <a:latin typeface="+mn-lt"/>
          <a:ea typeface="+mn-ea"/>
          <a:cs typeface="+mn-cs"/>
        </a:defRPr>
      </a:lvl7pPr>
      <a:lvl8pPr marL="3200041" algn="l" defTabSz="914298" rtl="0" eaLnBrk="1" latinLnBrk="0" hangingPunct="1">
        <a:defRPr sz="1800" kern="1200">
          <a:solidFill>
            <a:schemeClr val="tx1"/>
          </a:solidFill>
          <a:latin typeface="+mn-lt"/>
          <a:ea typeface="+mn-ea"/>
          <a:cs typeface="+mn-cs"/>
        </a:defRPr>
      </a:lvl8pPr>
      <a:lvl9pPr marL="3657191" algn="l" defTabSz="91429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ec.europa.eu/esco/web/guest/concept/-/concept/xx/ro/http:/ec.europa.eu/esco/occupation/15121" TargetMode="External"/><Relationship Id="rId13" Type="http://schemas.openxmlformats.org/officeDocument/2006/relationships/hyperlink" Target="https://ec.europa.eu/esco/web/guest/concept/-/concept/xx/ro/http:/ec.europa.eu/esco/occupation/15138" TargetMode="External"/><Relationship Id="rId3" Type="http://schemas.openxmlformats.org/officeDocument/2006/relationships/hyperlink" Target="https://ec.europa.eu/esco/web/guest/concept/-/concept/xx/ro/http:/ec.europa.eu/esco/occupation/593" TargetMode="External"/><Relationship Id="rId7" Type="http://schemas.openxmlformats.org/officeDocument/2006/relationships/hyperlink" Target="https://ec.europa.eu/esco/web/guest/concept/-/concept/xx/ro/http:/ec.europa.eu/esco/occupation/15157" TargetMode="External"/><Relationship Id="rId12" Type="http://schemas.openxmlformats.org/officeDocument/2006/relationships/hyperlink" Target="https://ec.europa.eu/esco/web/guest/concept/-/concept/xx/ro/http:/ec.europa.eu/esco/occupation/15123" TargetMode="External"/><Relationship Id="rId2" Type="http://schemas.openxmlformats.org/officeDocument/2006/relationships/hyperlink" Target="https://ec.europa.eu/esco/web/guest/concept/-/concept/xx/ro/http:/ec.europa.eu/esco/occupation/103" TargetMode="External"/><Relationship Id="rId1" Type="http://schemas.openxmlformats.org/officeDocument/2006/relationships/slideLayout" Target="../slideLayouts/slideLayout2.xml"/><Relationship Id="rId6" Type="http://schemas.openxmlformats.org/officeDocument/2006/relationships/hyperlink" Target="https://ec.europa.eu/esco/web/guest/concept/-/concept/xx/ro/http:/ec.europa.eu/esco/occupation/15003" TargetMode="External"/><Relationship Id="rId11" Type="http://schemas.openxmlformats.org/officeDocument/2006/relationships/hyperlink" Target="https://ec.europa.eu/esco/web/guest/concept/-/concept/xx/ro/http:/ec.europa.eu/esco/occupation/15321" TargetMode="External"/><Relationship Id="rId5" Type="http://schemas.openxmlformats.org/officeDocument/2006/relationships/hyperlink" Target="http://ec.europa.eu/esco/occupation/83" TargetMode="External"/><Relationship Id="rId10" Type="http://schemas.openxmlformats.org/officeDocument/2006/relationships/hyperlink" Target="https://ec.europa.eu/esco/web/guest/concept/-/concept/xx/ro/http:/ec.europa.eu/esco/occupation/15095" TargetMode="External"/><Relationship Id="rId4" Type="http://schemas.openxmlformats.org/officeDocument/2006/relationships/hyperlink" Target="https://ec.europa.eu/esco/web/guest/concept/-/concept/xx/ro/http:/ec.europa.eu/esco/occupation/292" TargetMode="External"/><Relationship Id="rId9" Type="http://schemas.openxmlformats.org/officeDocument/2006/relationships/hyperlink" Target="https://ec.europa.eu/esco/web/guest/concept/-/concept/xx/ro/http:/ec.europa.eu/esco/occupation/15151" TargetMode="External"/><Relationship Id="rId14" Type="http://schemas.openxmlformats.org/officeDocument/2006/relationships/hyperlink" Target="https://ec.europa.eu/esco/web/guest/concept/-/concept/xx/ro/http:/ec.europa.eu/esco/occupation/15104"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ec.europa.eu/esco/web/guest/concept/-/concept/xx/ro/http:/ec.europa.eu/esco/occupation/19001" TargetMode="External"/><Relationship Id="rId13" Type="http://schemas.openxmlformats.org/officeDocument/2006/relationships/hyperlink" Target="https://ec.europa.eu/esco/web/guest/concept/-/concept/xx/ro/http:/ec.europa.eu/esco/occupation/15126" TargetMode="External"/><Relationship Id="rId3" Type="http://schemas.openxmlformats.org/officeDocument/2006/relationships/hyperlink" Target="https://ec.europa.eu/esco/web/guest/concept/-/concept/xx/ro/http:/ec.europa.eu/esco/occupation/16283" TargetMode="External"/><Relationship Id="rId7" Type="http://schemas.openxmlformats.org/officeDocument/2006/relationships/hyperlink" Target="https://ec.europa.eu/esco/web/guest/concept/-/concept/xx/ro/http:/ec.europa.eu/esco/occupation/19066" TargetMode="External"/><Relationship Id="rId12" Type="http://schemas.openxmlformats.org/officeDocument/2006/relationships/hyperlink" Target="https://ec.europa.eu/esco/web/guest/concept/-/concept/xx/ro/http:/ec.europa.eu/esco/occupation/15341" TargetMode="External"/><Relationship Id="rId2" Type="http://schemas.openxmlformats.org/officeDocument/2006/relationships/hyperlink" Target="https://ec.europa.eu/esco/web/guest/concept/-/concept/xx/ro/http:/ec.europa.eu/esco/occupation/19072" TargetMode="External"/><Relationship Id="rId1" Type="http://schemas.openxmlformats.org/officeDocument/2006/relationships/slideLayout" Target="../slideLayouts/slideLayout2.xml"/><Relationship Id="rId6" Type="http://schemas.openxmlformats.org/officeDocument/2006/relationships/hyperlink" Target="https://ec.europa.eu/esco/web/guest/concept/-/concept/xx/ro/http:/ec.europa.eu/esco/occupation/18817" TargetMode="External"/><Relationship Id="rId11" Type="http://schemas.openxmlformats.org/officeDocument/2006/relationships/hyperlink" Target="https://ec.europa.eu/esco/web/guest/concept/-/concept/xx/ro/http:/ec.europa.eu/esco/occupation/15155" TargetMode="External"/><Relationship Id="rId5" Type="http://schemas.openxmlformats.org/officeDocument/2006/relationships/hyperlink" Target="https://ec.europa.eu/esco/web/guest/concept/-/concept/xx/ro/http:/ec.europa.eu/esco/occupation/18829" TargetMode="External"/><Relationship Id="rId10" Type="http://schemas.openxmlformats.org/officeDocument/2006/relationships/hyperlink" Target="https://ec.europa.eu/esco/web/guest/concept/-/concept/xx/ro/http:/ec.europa.eu/esco/occupation/18971" TargetMode="External"/><Relationship Id="rId4" Type="http://schemas.openxmlformats.org/officeDocument/2006/relationships/hyperlink" Target="https://ec.europa.eu/esco/web/guest/concept/-/concept/xx/ro/http:/ec.europa.eu/esco/occupation/18990" TargetMode="External"/><Relationship Id="rId9" Type="http://schemas.openxmlformats.org/officeDocument/2006/relationships/hyperlink" Target="https://ec.europa.eu/esco/web/guest/concept/-/concept/xx/ro/http:/ec.europa.eu/esco/occupation/18986" TargetMode="External"/><Relationship Id="rId14" Type="http://schemas.openxmlformats.org/officeDocument/2006/relationships/hyperlink" Target="https://ec.europa.eu/esco/web/guest/concept/-/concept/xx/ro/http:/ec.europa.eu/esco/occupation/17907"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ec.europa.eu/esco/web/guest/concept/-/concept/xx/ro/http:/ec.europa.eu/esco/occupation/17976" TargetMode="External"/><Relationship Id="rId3" Type="http://schemas.openxmlformats.org/officeDocument/2006/relationships/hyperlink" Target="https://ec.europa.eu/esco/web/guest/concept/-/concept/xx/ro/http:/ec.europa.eu/esco/occupation/15110" TargetMode="External"/><Relationship Id="rId7" Type="http://schemas.openxmlformats.org/officeDocument/2006/relationships/hyperlink" Target="https://ec.europa.eu/esco/web/guest/concept/-/concept/xx/ro/http:/ec.europa.eu/esco/occupation/18993" TargetMode="External"/><Relationship Id="rId2" Type="http://schemas.openxmlformats.org/officeDocument/2006/relationships/hyperlink" Target="https://ec.europa.eu/esco/web/guest/concept/-/concept/xx/ro/http:/ec.europa.eu/esco/occupation/15200" TargetMode="External"/><Relationship Id="rId1" Type="http://schemas.openxmlformats.org/officeDocument/2006/relationships/slideLayout" Target="../slideLayouts/slideLayout2.xml"/><Relationship Id="rId6" Type="http://schemas.openxmlformats.org/officeDocument/2006/relationships/hyperlink" Target="https://ec.europa.eu/esco/web/guest/concept/-/concept/xx/ro/http:/ec.europa.eu/esco/occupation/18837" TargetMode="External"/><Relationship Id="rId5" Type="http://schemas.openxmlformats.org/officeDocument/2006/relationships/hyperlink" Target="https://ec.europa.eu/esco/web/guest/concept/-/concept/xx/ro/http:/ec.europa.eu/esco/occupation/18587" TargetMode="External"/><Relationship Id="rId4" Type="http://schemas.openxmlformats.org/officeDocument/2006/relationships/hyperlink" Target="https://ec.europa.eu/esco/web/guest/concept/-/concept/xx/ro/http:/ec.europa.eu/esco/occupation/15198"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1793" y="1257302"/>
            <a:ext cx="6858000" cy="3071813"/>
          </a:xfrm>
          <a:solidFill>
            <a:srgbClr val="CCECFF"/>
          </a:solidFill>
          <a:ln>
            <a:solidFill>
              <a:srgbClr val="00B050"/>
            </a:solidFill>
          </a:ln>
        </p:spPr>
        <p:txBody>
          <a:bodyPr>
            <a:normAutofit fontScale="90000"/>
          </a:bodyPr>
          <a:lstStyle/>
          <a:p>
            <a:r>
              <a:rPr lang="en-US" b="1" dirty="0" smtClean="0"/>
              <a:t>EDUCATIA SUPERIOARA </a:t>
            </a:r>
            <a:r>
              <a:rPr lang="ro-RO" b="1" dirty="0" smtClean="0"/>
              <a:t> </a:t>
            </a:r>
            <a:r>
              <a:rPr lang="en-US" b="1" dirty="0" smtClean="0"/>
              <a:t/>
            </a:r>
            <a:br>
              <a:rPr lang="en-US" b="1" dirty="0" smtClean="0"/>
            </a:br>
            <a:r>
              <a:rPr lang="en-US" b="1" dirty="0" smtClean="0"/>
              <a:t>Element al </a:t>
            </a:r>
            <a:r>
              <a:rPr lang="en-US" b="1" dirty="0" err="1" smtClean="0"/>
              <a:t>Educatiei</a:t>
            </a:r>
            <a:r>
              <a:rPr lang="en-US" b="1" smtClean="0"/>
              <a:t> </a:t>
            </a:r>
            <a:r>
              <a:rPr lang="en-US" b="1" smtClean="0"/>
              <a:t>de-a </a:t>
            </a:r>
            <a:r>
              <a:rPr lang="en-US" b="1" dirty="0" err="1" smtClean="0"/>
              <a:t>Lungul</a:t>
            </a:r>
            <a:r>
              <a:rPr lang="en-US" b="1" dirty="0" smtClean="0"/>
              <a:t> </a:t>
            </a:r>
            <a:r>
              <a:rPr lang="en-US" b="1" dirty="0" err="1" smtClean="0"/>
              <a:t>Vietii</a:t>
            </a:r>
            <a:r>
              <a:rPr lang="en-US" b="1" dirty="0" smtClean="0"/>
              <a:t/>
            </a:r>
            <a:br>
              <a:rPr lang="en-US" b="1" dirty="0" smtClean="0"/>
            </a:br>
            <a:r>
              <a:rPr lang="en-US" b="1" dirty="0" smtClean="0"/>
              <a:t>Galati- 6/7 </a:t>
            </a:r>
            <a:r>
              <a:rPr lang="en-US" b="1" dirty="0" err="1" smtClean="0"/>
              <a:t>noiembrie</a:t>
            </a:r>
            <a:r>
              <a:rPr lang="en-US" b="1" dirty="0" smtClean="0"/>
              <a:t> </a:t>
            </a:r>
            <a:endParaRPr lang="en-US" b="1" dirty="0"/>
          </a:p>
        </p:txBody>
      </p:sp>
      <p:sp>
        <p:nvSpPr>
          <p:cNvPr id="3" name="Subtitle 2"/>
          <p:cNvSpPr>
            <a:spLocks noGrp="1"/>
          </p:cNvSpPr>
          <p:nvPr>
            <p:ph type="subTitle" idx="1"/>
          </p:nvPr>
        </p:nvSpPr>
        <p:spPr>
          <a:xfrm>
            <a:off x="0" y="4819652"/>
            <a:ext cx="9144000" cy="1685923"/>
          </a:xfrm>
          <a:solidFill>
            <a:schemeClr val="accent6">
              <a:lumMod val="40000"/>
              <a:lumOff val="60000"/>
            </a:schemeClr>
          </a:solidFill>
        </p:spPr>
        <p:txBody>
          <a:bodyPr>
            <a:noAutofit/>
          </a:bodyPr>
          <a:lstStyle/>
          <a:p>
            <a:r>
              <a:rPr lang="en-US" sz="3200" b="1" dirty="0" err="1" smtClean="0"/>
              <a:t>Propuneri</a:t>
            </a:r>
            <a:r>
              <a:rPr lang="en-US" sz="3200" b="1" dirty="0" smtClean="0"/>
              <a:t> </a:t>
            </a:r>
            <a:r>
              <a:rPr lang="en-US" sz="3200" b="1" dirty="0" err="1" smtClean="0"/>
              <a:t>pentru</a:t>
            </a:r>
            <a:r>
              <a:rPr lang="en-US" sz="3200" b="1" dirty="0" smtClean="0"/>
              <a:t> </a:t>
            </a:r>
            <a:r>
              <a:rPr lang="en-US" sz="3200" b="1" dirty="0" err="1" smtClean="0"/>
              <a:t>Consortiu</a:t>
            </a:r>
            <a:r>
              <a:rPr lang="en-US" sz="3200" b="1" dirty="0" smtClean="0"/>
              <a:t> de </a:t>
            </a:r>
            <a:r>
              <a:rPr lang="en-US" sz="3200" b="1" dirty="0" err="1" smtClean="0"/>
              <a:t>Inginerie</a:t>
            </a:r>
            <a:r>
              <a:rPr lang="en-US" sz="3200" b="1" dirty="0" smtClean="0"/>
              <a:t> </a:t>
            </a:r>
            <a:r>
              <a:rPr lang="en-US" sz="3200" b="1" dirty="0" err="1" smtClean="0"/>
              <a:t>si</a:t>
            </a:r>
            <a:r>
              <a:rPr lang="en-US" sz="3200" b="1" dirty="0" smtClean="0"/>
              <a:t> Management </a:t>
            </a:r>
          </a:p>
          <a:p>
            <a:r>
              <a:rPr lang="en-US" sz="3200" b="1" dirty="0" smtClean="0"/>
              <a:t>FORMAREA PROFESIONAL</a:t>
            </a:r>
            <a:r>
              <a:rPr lang="ro-RO" sz="3200" b="1" dirty="0" smtClean="0"/>
              <a:t>Ă</a:t>
            </a:r>
            <a:r>
              <a:rPr lang="en-US" sz="3200" b="1" dirty="0" smtClean="0"/>
              <a:t> A ADUL</a:t>
            </a:r>
            <a:r>
              <a:rPr lang="ro-RO" sz="3200" b="1" dirty="0" smtClean="0"/>
              <a:t>Ţ</a:t>
            </a:r>
            <a:r>
              <a:rPr lang="en-US" sz="3200" b="1" dirty="0" smtClean="0"/>
              <a:t>ILOR </a:t>
            </a:r>
          </a:p>
          <a:p>
            <a:r>
              <a:rPr lang="en-US" sz="3200" b="1" dirty="0" smtClean="0"/>
              <a:t> </a:t>
            </a:r>
            <a:endParaRPr lang="en-US" sz="3200" b="1" dirty="0"/>
          </a:p>
        </p:txBody>
      </p:sp>
      <p:pic>
        <p:nvPicPr>
          <p:cNvPr id="4" name="Picture 3" descr="sigla_ANC.jpg"/>
          <p:cNvPicPr>
            <a:picLocks noChangeAspect="1"/>
          </p:cNvPicPr>
          <p:nvPr/>
        </p:nvPicPr>
        <p:blipFill>
          <a:blip r:embed="rId2" cstate="print"/>
          <a:stretch>
            <a:fillRect/>
          </a:stretch>
        </p:blipFill>
        <p:spPr>
          <a:xfrm>
            <a:off x="131885" y="133350"/>
            <a:ext cx="2250831" cy="840954"/>
          </a:xfrm>
          <a:prstGeom prst="rect">
            <a:avLst/>
          </a:prstGeom>
        </p:spPr>
      </p:pic>
      <p:pic>
        <p:nvPicPr>
          <p:cNvPr id="5" name="Picture 4" descr="logo MEN 2013.jpg"/>
          <p:cNvPicPr>
            <a:picLocks noChangeAspect="1"/>
          </p:cNvPicPr>
          <p:nvPr/>
        </p:nvPicPr>
        <p:blipFill>
          <a:blip r:embed="rId3" cstate="print"/>
          <a:stretch>
            <a:fillRect/>
          </a:stretch>
        </p:blipFill>
        <p:spPr>
          <a:xfrm>
            <a:off x="7218485" y="114300"/>
            <a:ext cx="1688123" cy="995082"/>
          </a:xfrm>
          <a:prstGeom prst="rect">
            <a:avLst/>
          </a:prstGeom>
        </p:spPr>
      </p:pic>
    </p:spTree>
    <p:extLst>
      <p:ext uri="{BB962C8B-B14F-4D97-AF65-F5344CB8AC3E}">
        <p14:creationId xmlns:p14="http://schemas.microsoft.com/office/powerpoint/2010/main" val="3027015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655093"/>
            <a:ext cx="7886700" cy="5521870"/>
          </a:xfrm>
        </p:spPr>
        <p:txBody>
          <a:bodyPr/>
          <a:lstStyle/>
          <a:p>
            <a:r>
              <a:rPr lang="en-US" dirty="0" err="1" smtClean="0"/>
              <a:t>Nivelul</a:t>
            </a:r>
            <a:r>
              <a:rPr lang="en-US" dirty="0" smtClean="0"/>
              <a:t> 6-licenta </a:t>
            </a:r>
          </a:p>
          <a:p>
            <a:endParaRPr lang="en-US" dirty="0"/>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48960908"/>
              </p:ext>
            </p:extLst>
          </p:nvPr>
        </p:nvGraphicFramePr>
        <p:xfrm>
          <a:off x="968992" y="1637730"/>
          <a:ext cx="7383438" cy="3480179"/>
        </p:xfrm>
        <a:graphic>
          <a:graphicData uri="http://schemas.openxmlformats.org/drawingml/2006/table">
            <a:tbl>
              <a:tblPr firstRow="1" firstCol="1" bandRow="1">
                <a:tableStyleId>{5C22544A-7EE6-4342-B048-85BDC9FD1C3A}</a:tableStyleId>
              </a:tblPr>
              <a:tblGrid>
                <a:gridCol w="7383438"/>
              </a:tblGrid>
              <a:tr h="562711">
                <a:tc>
                  <a:txBody>
                    <a:bodyPr/>
                    <a:lstStyle/>
                    <a:p>
                      <a:pPr marL="0" marR="0" algn="just">
                        <a:lnSpc>
                          <a:spcPct val="107000"/>
                        </a:lnSpc>
                        <a:spcBef>
                          <a:spcPts val="0"/>
                        </a:spcBef>
                        <a:spcAft>
                          <a:spcPts val="0"/>
                        </a:spcAft>
                      </a:pPr>
                      <a:r>
                        <a:rPr lang="ro-RO" sz="2000" dirty="0">
                          <a:effectLst/>
                        </a:rPr>
                        <a:t>Nivelul 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17468">
                <a:tc>
                  <a:txBody>
                    <a:bodyPr/>
                    <a:lstStyle/>
                    <a:p>
                      <a:pPr marL="0" marR="0" algn="just">
                        <a:lnSpc>
                          <a:spcPct val="107000"/>
                        </a:lnSpc>
                        <a:spcBef>
                          <a:spcPts val="0"/>
                        </a:spcBef>
                        <a:spcAft>
                          <a:spcPts val="0"/>
                        </a:spcAft>
                      </a:pPr>
                      <a:r>
                        <a:rPr lang="ro-RO" sz="1800" dirty="0">
                          <a:effectLst/>
                        </a:rPr>
                        <a:t>Să fie în posesia unor competențe necesare pentru planificarea, procesarea și evaluarea unor sarcini tehnice corespunzătoare și a unor seturi de probleme și a unor competențe pentru managementul autonom al proceselor în cadrul sub-domeniilor unui subiect științific sau în cadrul unui domeniu al activității ocupaționale. Structura cerințelor este caracterizată prin complexitate și schimbări frecvente.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645947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569745352"/>
              </p:ext>
            </p:extLst>
          </p:nvPr>
        </p:nvGraphicFramePr>
        <p:xfrm>
          <a:off x="2280448" y="136525"/>
          <a:ext cx="4583104" cy="8072438"/>
        </p:xfrm>
        <a:graphic>
          <a:graphicData uri="http://schemas.openxmlformats.org/drawingml/2006/table">
            <a:tbl>
              <a:tblPr firstRow="1" firstCol="1" bandRow="1">
                <a:tableStyleId>{5C22544A-7EE6-4342-B048-85BDC9FD1C3A}</a:tableStyleId>
              </a:tblPr>
              <a:tblGrid>
                <a:gridCol w="1145531"/>
                <a:gridCol w="1145531"/>
                <a:gridCol w="1146021"/>
                <a:gridCol w="1146021"/>
              </a:tblGrid>
              <a:tr h="151071">
                <a:tc gridSpan="2">
                  <a:txBody>
                    <a:bodyPr/>
                    <a:lstStyle/>
                    <a:p>
                      <a:pPr marL="0" marR="0" algn="ctr">
                        <a:lnSpc>
                          <a:spcPct val="107000"/>
                        </a:lnSpc>
                        <a:spcBef>
                          <a:spcPts val="0"/>
                        </a:spcBef>
                        <a:spcAft>
                          <a:spcPts val="0"/>
                        </a:spcAft>
                      </a:pPr>
                      <a:r>
                        <a:rPr lang="ro-RO" sz="1100" dirty="0">
                          <a:effectLst/>
                        </a:rPr>
                        <a:t>Competențe profesionale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939" marR="52939" marT="0" marB="0"/>
                </a:tc>
                <a:tc hMerge="1">
                  <a:txBody>
                    <a:bodyPr/>
                    <a:lstStyle/>
                    <a:p>
                      <a:endParaRPr lang="en-US"/>
                    </a:p>
                  </a:txBody>
                  <a:tcPr/>
                </a:tc>
                <a:tc gridSpan="2">
                  <a:txBody>
                    <a:bodyPr/>
                    <a:lstStyle/>
                    <a:p>
                      <a:pPr marL="0" marR="0" algn="ctr">
                        <a:lnSpc>
                          <a:spcPct val="107000"/>
                        </a:lnSpc>
                        <a:spcBef>
                          <a:spcPts val="0"/>
                        </a:spcBef>
                        <a:spcAft>
                          <a:spcPts val="0"/>
                        </a:spcAft>
                      </a:pPr>
                      <a:r>
                        <a:rPr lang="ro-RO" sz="1100">
                          <a:effectLst/>
                        </a:rPr>
                        <a:t>Competențe personale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939" marR="52939" marT="0" marB="0"/>
                </a:tc>
                <a:tc hMerge="1">
                  <a:txBody>
                    <a:bodyPr/>
                    <a:lstStyle/>
                    <a:p>
                      <a:endParaRPr lang="en-US"/>
                    </a:p>
                  </a:txBody>
                  <a:tcPr/>
                </a:tc>
              </a:tr>
              <a:tr h="151071">
                <a:tc>
                  <a:txBody>
                    <a:bodyPr/>
                    <a:lstStyle/>
                    <a:p>
                      <a:pPr marL="0" marR="0" algn="ctr">
                        <a:lnSpc>
                          <a:spcPct val="107000"/>
                        </a:lnSpc>
                        <a:spcBef>
                          <a:spcPts val="0"/>
                        </a:spcBef>
                        <a:spcAft>
                          <a:spcPts val="0"/>
                        </a:spcAft>
                      </a:pPr>
                      <a:r>
                        <a:rPr lang="ro-RO" sz="1100" dirty="0">
                          <a:effectLst/>
                        </a:rPr>
                        <a:t>Cunoștințe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939" marR="52939" marT="0" marB="0"/>
                </a:tc>
                <a:tc>
                  <a:txBody>
                    <a:bodyPr/>
                    <a:lstStyle/>
                    <a:p>
                      <a:pPr marL="0" marR="0" algn="ctr">
                        <a:lnSpc>
                          <a:spcPct val="107000"/>
                        </a:lnSpc>
                        <a:spcBef>
                          <a:spcPts val="0"/>
                        </a:spcBef>
                        <a:spcAft>
                          <a:spcPts val="0"/>
                        </a:spcAft>
                      </a:pPr>
                      <a:r>
                        <a:rPr lang="ro-RO" sz="1100">
                          <a:effectLst/>
                        </a:rPr>
                        <a:t>Competențe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939" marR="52939" marT="0" marB="0"/>
                </a:tc>
                <a:tc>
                  <a:txBody>
                    <a:bodyPr/>
                    <a:lstStyle/>
                    <a:p>
                      <a:pPr marL="0" marR="0" algn="ctr">
                        <a:lnSpc>
                          <a:spcPct val="107000"/>
                        </a:lnSpc>
                        <a:spcBef>
                          <a:spcPts val="0"/>
                        </a:spcBef>
                        <a:spcAft>
                          <a:spcPts val="0"/>
                        </a:spcAft>
                      </a:pPr>
                      <a:r>
                        <a:rPr lang="ro-RO" sz="1100">
                          <a:effectLst/>
                        </a:rPr>
                        <a:t>Competențe sociale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939" marR="52939" marT="0" marB="0"/>
                </a:tc>
                <a:tc>
                  <a:txBody>
                    <a:bodyPr/>
                    <a:lstStyle/>
                    <a:p>
                      <a:pPr marL="0" marR="0" algn="ctr">
                        <a:lnSpc>
                          <a:spcPct val="107000"/>
                        </a:lnSpc>
                        <a:spcBef>
                          <a:spcPts val="0"/>
                        </a:spcBef>
                        <a:spcAft>
                          <a:spcPts val="0"/>
                        </a:spcAft>
                      </a:pPr>
                      <a:r>
                        <a:rPr lang="ro-RO" sz="1100">
                          <a:effectLst/>
                        </a:rPr>
                        <a:t>Autonomie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939" marR="52939" marT="0" marB="0"/>
                </a:tc>
              </a:tr>
              <a:tr h="6193908">
                <a:tc>
                  <a:txBody>
                    <a:bodyPr/>
                    <a:lstStyle/>
                    <a:p>
                      <a:pPr marL="0" marR="0" algn="just">
                        <a:lnSpc>
                          <a:spcPct val="107000"/>
                        </a:lnSpc>
                        <a:spcBef>
                          <a:spcPts val="0"/>
                        </a:spcBef>
                        <a:spcAft>
                          <a:spcPts val="0"/>
                        </a:spcAft>
                      </a:pPr>
                      <a:r>
                        <a:rPr lang="ro-RO" sz="1100" dirty="0">
                          <a:effectLst/>
                        </a:rPr>
                        <a:t>Să fie în posesia unor cunoștințe vaste și integrate incluzând cunoștințe privind principiile științifice de bază și ale aplicațiilor practice ale unor </a:t>
                      </a:r>
                      <a:r>
                        <a:rPr lang="ro-RO" sz="1100" dirty="0" smtClean="0">
                          <a:effectLst/>
                        </a:rPr>
                        <a:t>subiecteștiințifice</a:t>
                      </a:r>
                      <a:r>
                        <a:rPr lang="ro-RO" sz="1100" dirty="0">
                          <a:effectLst/>
                        </a:rPr>
                        <a:t>, precum și o înțelegere critică a celor mai importante teorii și </a:t>
                      </a:r>
                      <a:r>
                        <a:rPr lang="ro-RO" sz="1100" dirty="0" smtClean="0">
                          <a:effectLst/>
                        </a:rPr>
                        <a:t>metode</a:t>
                      </a:r>
                      <a:endParaRPr lang="en-US" sz="1100" dirty="0">
                        <a:effectLst/>
                      </a:endParaRPr>
                    </a:p>
                    <a:p>
                      <a:pPr marL="0" marR="0" algn="just">
                        <a:lnSpc>
                          <a:spcPct val="107000"/>
                        </a:lnSpc>
                        <a:spcBef>
                          <a:spcPts val="0"/>
                        </a:spcBef>
                        <a:spcAft>
                          <a:spcPts val="0"/>
                        </a:spcAft>
                      </a:pPr>
                      <a:r>
                        <a:rPr lang="ro-RO" sz="1100" dirty="0" smtClean="0">
                          <a:effectLst/>
                        </a:rPr>
                        <a:t>Sau</a:t>
                      </a:r>
                      <a:r>
                        <a:rPr lang="en-US" sz="1100" dirty="0" smtClean="0">
                          <a:effectLst/>
                        </a:rPr>
                        <a:t>,</a:t>
                      </a:r>
                      <a:r>
                        <a:rPr lang="ro-RO" sz="1100" dirty="0" smtClean="0">
                          <a:effectLst/>
                        </a:rPr>
                        <a:t>să </a:t>
                      </a:r>
                      <a:r>
                        <a:rPr lang="ro-RO" sz="1100" dirty="0">
                          <a:effectLst/>
                        </a:rPr>
                        <a:t>fie în posesia unor cunoștințe vaste și integrate ocupaționale incluzând </a:t>
                      </a:r>
                      <a:r>
                        <a:rPr lang="ro-RO" sz="1100" dirty="0" smtClean="0">
                          <a:effectLst/>
                        </a:rPr>
                        <a:t>schimbările</a:t>
                      </a:r>
                      <a:r>
                        <a:rPr lang="en-US" sz="1100" dirty="0" smtClean="0">
                          <a:effectLst/>
                        </a:rPr>
                        <a:t>,</a:t>
                      </a:r>
                      <a:r>
                        <a:rPr lang="ro-RO" sz="1100" dirty="0" smtClean="0">
                          <a:effectLst/>
                        </a:rPr>
                        <a:t>curente </a:t>
                      </a:r>
                      <a:r>
                        <a:rPr lang="ro-RO" sz="1100" dirty="0">
                          <a:effectLst/>
                        </a:rPr>
                        <a:t>cu privire la dezvoltările tehnice. Să fie în posesia unor cunoștințe cu privire la dezvoltările viitoare ale  subiectelor științifice</a:t>
                      </a:r>
                      <a:endParaRPr lang="en-US" sz="1100" dirty="0">
                        <a:effectLst/>
                      </a:endParaRPr>
                    </a:p>
                    <a:p>
                      <a:pPr marL="0" marR="0" algn="just">
                        <a:lnSpc>
                          <a:spcPct val="107000"/>
                        </a:lnSpc>
                        <a:spcBef>
                          <a:spcPts val="0"/>
                        </a:spcBef>
                        <a:spcAft>
                          <a:spcPts val="0"/>
                        </a:spcAft>
                      </a:pPr>
                      <a:r>
                        <a:rPr lang="ro-RO" sz="1100" dirty="0" smtClean="0">
                          <a:effectLst/>
                        </a:rPr>
                        <a:t>Sau</a:t>
                      </a:r>
                      <a:r>
                        <a:rPr lang="en-US" sz="1100" dirty="0" smtClean="0">
                          <a:effectLst/>
                        </a:rPr>
                        <a:t>,</a:t>
                      </a:r>
                      <a:r>
                        <a:rPr lang="ro-RO" sz="1100" dirty="0" smtClean="0">
                          <a:effectLst/>
                        </a:rPr>
                        <a:t>al </a:t>
                      </a:r>
                      <a:r>
                        <a:rPr lang="ro-RO" sz="1100" dirty="0">
                          <a:effectLst/>
                        </a:rPr>
                        <a:t>unui domeniu al activității ocupaționale.</a:t>
                      </a:r>
                      <a:endParaRPr lang="en-US" sz="1100" dirty="0">
                        <a:effectLst/>
                      </a:endParaRPr>
                    </a:p>
                    <a:p>
                      <a:pPr marL="0" marR="0" algn="just">
                        <a:lnSpc>
                          <a:spcPct val="107000"/>
                        </a:lnSpc>
                        <a:spcBef>
                          <a:spcPts val="0"/>
                        </a:spcBef>
                        <a:spcAft>
                          <a:spcPts val="0"/>
                        </a:spcAft>
                      </a:pPr>
                      <a:r>
                        <a:rPr lang="ro-RO" sz="1100" dirty="0">
                          <a:effectLst/>
                        </a:rPr>
                        <a:t>Să fie în posesia unor cunoștințe relevante interdependente de acest domeniu.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939" marR="52939" marT="0" marB="0"/>
                </a:tc>
                <a:tc>
                  <a:txBody>
                    <a:bodyPr/>
                    <a:lstStyle/>
                    <a:p>
                      <a:pPr marL="0" marR="0" algn="just">
                        <a:lnSpc>
                          <a:spcPct val="107000"/>
                        </a:lnSpc>
                        <a:spcBef>
                          <a:spcPts val="0"/>
                        </a:spcBef>
                        <a:spcAft>
                          <a:spcPts val="0"/>
                        </a:spcAft>
                      </a:pPr>
                      <a:r>
                        <a:rPr lang="ro-RO" sz="1100" dirty="0">
                          <a:effectLst/>
                        </a:rPr>
                        <a:t>Să fie în posesia unui spectru larg de metode pentru procesarea problemelor complexe din cadrul unui subiect științific </a:t>
                      </a:r>
                      <a:r>
                        <a:rPr lang="ro-RO" sz="1100" dirty="0" smtClean="0">
                          <a:effectLst/>
                        </a:rPr>
                        <a:t> </a:t>
                      </a:r>
                      <a:r>
                        <a:rPr lang="ro-RO" sz="1100" dirty="0">
                          <a:effectLst/>
                        </a:rPr>
                        <a:t>din domeniile viitoare de studiu</a:t>
                      </a:r>
                      <a:endParaRPr lang="en-US" sz="1100" dirty="0">
                        <a:effectLst/>
                      </a:endParaRPr>
                    </a:p>
                    <a:p>
                      <a:pPr marL="0" marR="0" algn="just">
                        <a:lnSpc>
                          <a:spcPct val="107000"/>
                        </a:lnSpc>
                        <a:spcBef>
                          <a:spcPts val="0"/>
                        </a:spcBef>
                        <a:spcAft>
                          <a:spcPts val="0"/>
                        </a:spcAft>
                      </a:pPr>
                      <a:r>
                        <a:rPr lang="ro-RO" sz="1100" dirty="0">
                          <a:effectLst/>
                        </a:rPr>
                        <a:t>sau</a:t>
                      </a:r>
                      <a:endParaRPr lang="en-US" sz="1100" dirty="0">
                        <a:effectLst/>
                      </a:endParaRPr>
                    </a:p>
                    <a:p>
                      <a:pPr marL="0" marR="0" algn="just">
                        <a:lnSpc>
                          <a:spcPct val="107000"/>
                        </a:lnSpc>
                        <a:spcBef>
                          <a:spcPts val="0"/>
                        </a:spcBef>
                        <a:spcAft>
                          <a:spcPts val="0"/>
                        </a:spcAft>
                      </a:pPr>
                      <a:r>
                        <a:rPr lang="ro-RO" sz="1100" dirty="0">
                          <a:effectLst/>
                        </a:rPr>
                        <a:t>domenii de activitate ocupațională.</a:t>
                      </a:r>
                      <a:endParaRPr lang="en-US" sz="1100" dirty="0">
                        <a:effectLst/>
                      </a:endParaRPr>
                    </a:p>
                    <a:p>
                      <a:pPr marL="0" marR="0" algn="just">
                        <a:lnSpc>
                          <a:spcPct val="107000"/>
                        </a:lnSpc>
                        <a:spcBef>
                          <a:spcPts val="0"/>
                        </a:spcBef>
                        <a:spcAft>
                          <a:spcPts val="0"/>
                        </a:spcAft>
                      </a:pPr>
                      <a:r>
                        <a:rPr lang="ro-RO" sz="1100" dirty="0">
                          <a:effectLst/>
                        </a:rPr>
                        <a:t>Să stabilească soluții și să evalueze aceste soluții luând în considerare criterii variate chiar și în circumstanțe în care cerințele sunt subiecte ale schimbărilor frecvente.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939" marR="52939" marT="0" marB="0"/>
                </a:tc>
                <a:tc>
                  <a:txBody>
                    <a:bodyPr/>
                    <a:lstStyle/>
                    <a:p>
                      <a:pPr marL="0" marR="0" algn="just">
                        <a:lnSpc>
                          <a:spcPct val="107000"/>
                        </a:lnSpc>
                        <a:spcBef>
                          <a:spcPts val="0"/>
                        </a:spcBef>
                        <a:spcAft>
                          <a:spcPts val="0"/>
                        </a:spcAft>
                      </a:pPr>
                      <a:r>
                        <a:rPr lang="ro-RO" sz="1100" dirty="0">
                          <a:effectLst/>
                        </a:rPr>
                        <a:t>Să își asume responsabilitatea cu privire la munca într-o echipă de experți</a:t>
                      </a:r>
                      <a:endParaRPr lang="en-US" sz="1100" dirty="0">
                        <a:effectLst/>
                      </a:endParaRPr>
                    </a:p>
                    <a:p>
                      <a:pPr marL="0" marR="0" algn="just">
                        <a:lnSpc>
                          <a:spcPct val="107000"/>
                        </a:lnSpc>
                        <a:spcBef>
                          <a:spcPts val="0"/>
                        </a:spcBef>
                        <a:spcAft>
                          <a:spcPts val="0"/>
                        </a:spcAft>
                      </a:pPr>
                      <a:r>
                        <a:rPr lang="ro-RO" sz="1100" dirty="0">
                          <a:effectLst/>
                        </a:rPr>
                        <a:t>Sau să arate responsabilitate în conducerea grupurilor și organizațiilor.</a:t>
                      </a:r>
                      <a:endParaRPr lang="en-US" sz="1100" dirty="0">
                        <a:effectLst/>
                      </a:endParaRPr>
                    </a:p>
                    <a:p>
                      <a:pPr marL="0" marR="0" algn="just">
                        <a:lnSpc>
                          <a:spcPct val="107000"/>
                        </a:lnSpc>
                        <a:spcBef>
                          <a:spcPts val="0"/>
                        </a:spcBef>
                        <a:spcAft>
                          <a:spcPts val="0"/>
                        </a:spcAft>
                      </a:pPr>
                      <a:r>
                        <a:rPr lang="ro-RO" sz="1100" dirty="0">
                          <a:effectLst/>
                        </a:rPr>
                        <a:t>Să îi instruiască pe ceilalți cu privire dezvoltările tehnice și să acționeze într-o manieră anticipativă în ceea ce privește raportarea la problemele din cadrul echipei.</a:t>
                      </a:r>
                      <a:endParaRPr lang="en-US" sz="1100" dirty="0">
                        <a:effectLst/>
                      </a:endParaRPr>
                    </a:p>
                    <a:p>
                      <a:pPr marL="0" marR="0" algn="just">
                        <a:lnSpc>
                          <a:spcPct val="107000"/>
                        </a:lnSpc>
                        <a:spcBef>
                          <a:spcPts val="0"/>
                        </a:spcBef>
                        <a:spcAft>
                          <a:spcPts val="0"/>
                        </a:spcAft>
                      </a:pPr>
                      <a:r>
                        <a:rPr lang="ro-RO" sz="1100" dirty="0">
                          <a:effectLst/>
                        </a:rPr>
                        <a:t>Să prezinte experților argumente și soluții la problemele complexe relaționate coroborate cu acești experți cu privire la dezvoltările viitoare.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939" marR="52939" marT="0" marB="0"/>
                </a:tc>
                <a:tc>
                  <a:txBody>
                    <a:bodyPr/>
                    <a:lstStyle/>
                    <a:p>
                      <a:pPr marL="0" marR="0" algn="just">
                        <a:lnSpc>
                          <a:spcPct val="107000"/>
                        </a:lnSpc>
                        <a:spcBef>
                          <a:spcPts val="0"/>
                        </a:spcBef>
                        <a:spcAft>
                          <a:spcPts val="0"/>
                        </a:spcAft>
                      </a:pPr>
                      <a:r>
                        <a:rPr lang="ro-RO" sz="1100" dirty="0">
                          <a:effectLst/>
                        </a:rPr>
                        <a:t>Să definească, să reflecte și să evalueze obiectivele pentru învățare, precum și procesele și structurile de învățare și procesele de muncă autonome și sustenabile.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939" marR="52939" marT="0" marB="0"/>
                </a:tc>
              </a:tr>
            </a:tbl>
          </a:graphicData>
        </a:graphic>
      </p:graphicFrame>
    </p:spTree>
    <p:extLst>
      <p:ext uri="{BB962C8B-B14F-4D97-AF65-F5344CB8AC3E}">
        <p14:creationId xmlns:p14="http://schemas.microsoft.com/office/powerpoint/2010/main" val="1777585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19910466"/>
              </p:ext>
            </p:extLst>
          </p:nvPr>
        </p:nvGraphicFramePr>
        <p:xfrm>
          <a:off x="2194512" y="338138"/>
          <a:ext cx="4589876" cy="6417505"/>
        </p:xfrm>
        <a:graphic>
          <a:graphicData uri="http://schemas.openxmlformats.org/drawingml/2006/table">
            <a:tbl>
              <a:tblPr firstRow="1" firstCol="1" bandRow="1">
                <a:tableStyleId>{5C22544A-7EE6-4342-B048-85BDC9FD1C3A}</a:tableStyleId>
              </a:tblPr>
              <a:tblGrid>
                <a:gridCol w="1487080"/>
                <a:gridCol w="1551398"/>
                <a:gridCol w="1551398"/>
              </a:tblGrid>
              <a:tr h="231369">
                <a:tc>
                  <a:txBody>
                    <a:bodyPr/>
                    <a:lstStyle/>
                    <a:p>
                      <a:pPr marL="0" marR="0" indent="0" algn="l">
                        <a:lnSpc>
                          <a:spcPct val="107000"/>
                        </a:lnSpc>
                        <a:spcBef>
                          <a:spcPts val="0"/>
                        </a:spcBef>
                        <a:spcAft>
                          <a:spcPts val="0"/>
                        </a:spcAft>
                      </a:pPr>
                      <a:r>
                        <a:rPr lang="en-US" sz="900">
                          <a:effectLst/>
                        </a:rPr>
                        <a:t>Broad field </a:t>
                      </a:r>
                      <a:endParaRPr lang="en-US" sz="900">
                        <a:solidFill>
                          <a:srgbClr val="000000"/>
                        </a:solidFill>
                        <a:effectLst/>
                        <a:latin typeface="Arial" panose="020B0604020202020204" pitchFamily="34" charset="0"/>
                        <a:ea typeface="Arial" panose="020B0604020202020204" pitchFamily="34" charset="0"/>
                      </a:endParaRPr>
                    </a:p>
                  </a:txBody>
                  <a:tcPr marL="55002" marR="59115" marT="4626" marB="0"/>
                </a:tc>
                <a:tc>
                  <a:txBody>
                    <a:bodyPr/>
                    <a:lstStyle/>
                    <a:p>
                      <a:pPr marL="635" marR="0" indent="0" algn="l">
                        <a:lnSpc>
                          <a:spcPct val="107000"/>
                        </a:lnSpc>
                        <a:spcBef>
                          <a:spcPts val="0"/>
                        </a:spcBef>
                        <a:spcAft>
                          <a:spcPts val="0"/>
                        </a:spcAft>
                      </a:pPr>
                      <a:r>
                        <a:rPr lang="en-US" sz="900">
                          <a:effectLst/>
                        </a:rPr>
                        <a:t>Narrow field </a:t>
                      </a:r>
                      <a:endParaRPr lang="en-US" sz="900">
                        <a:solidFill>
                          <a:srgbClr val="000000"/>
                        </a:solidFill>
                        <a:effectLst/>
                        <a:latin typeface="Arial" panose="020B0604020202020204" pitchFamily="34" charset="0"/>
                        <a:ea typeface="Arial" panose="020B0604020202020204" pitchFamily="34" charset="0"/>
                      </a:endParaRPr>
                    </a:p>
                  </a:txBody>
                  <a:tcPr marL="55002" marR="59115" marT="4626" marB="0"/>
                </a:tc>
                <a:tc>
                  <a:txBody>
                    <a:bodyPr/>
                    <a:lstStyle/>
                    <a:p>
                      <a:pPr marL="635" marR="0" indent="0" algn="l">
                        <a:lnSpc>
                          <a:spcPct val="107000"/>
                        </a:lnSpc>
                        <a:spcBef>
                          <a:spcPts val="0"/>
                        </a:spcBef>
                        <a:spcAft>
                          <a:spcPts val="0"/>
                        </a:spcAft>
                      </a:pPr>
                      <a:r>
                        <a:rPr lang="en-US" sz="900">
                          <a:effectLst/>
                        </a:rPr>
                        <a:t>Detailed field </a:t>
                      </a:r>
                      <a:endParaRPr lang="en-US" sz="900">
                        <a:solidFill>
                          <a:srgbClr val="000000"/>
                        </a:solidFill>
                        <a:effectLst/>
                        <a:latin typeface="Arial" panose="020B0604020202020204" pitchFamily="34" charset="0"/>
                        <a:ea typeface="Arial" panose="020B0604020202020204" pitchFamily="34" charset="0"/>
                      </a:endParaRPr>
                    </a:p>
                  </a:txBody>
                  <a:tcPr marL="55002" marR="59115" marT="4626" marB="0"/>
                </a:tc>
              </a:tr>
              <a:tr h="749184">
                <a:tc>
                  <a:txBody>
                    <a:bodyPr/>
                    <a:lstStyle/>
                    <a:p>
                      <a:pPr marL="0" marR="0" indent="0" algn="l">
                        <a:lnSpc>
                          <a:spcPct val="107000"/>
                        </a:lnSpc>
                        <a:spcBef>
                          <a:spcPts val="0"/>
                        </a:spcBef>
                        <a:spcAft>
                          <a:spcPts val="0"/>
                        </a:spcAft>
                      </a:pPr>
                      <a:r>
                        <a:rPr lang="en-US" sz="700">
                          <a:effectLst/>
                        </a:rPr>
                        <a:t>00 Generic programmes and qualifications </a:t>
                      </a:r>
                      <a:endParaRPr lang="en-US" sz="900">
                        <a:solidFill>
                          <a:srgbClr val="000000"/>
                        </a:solidFill>
                        <a:effectLst/>
                        <a:latin typeface="Arial" panose="020B0604020202020204" pitchFamily="34" charset="0"/>
                        <a:ea typeface="Arial" panose="020B0604020202020204" pitchFamily="34" charset="0"/>
                      </a:endParaRPr>
                    </a:p>
                  </a:txBody>
                  <a:tcPr marL="55002" marR="59115" marT="4626" marB="0"/>
                </a:tc>
                <a:tc>
                  <a:txBody>
                    <a:bodyPr/>
                    <a:lstStyle/>
                    <a:p>
                      <a:pPr marL="635" marR="0" indent="0" algn="l">
                        <a:lnSpc>
                          <a:spcPct val="107000"/>
                        </a:lnSpc>
                        <a:spcBef>
                          <a:spcPts val="0"/>
                        </a:spcBef>
                        <a:spcAft>
                          <a:spcPts val="0"/>
                        </a:spcAft>
                      </a:pPr>
                      <a:r>
                        <a:rPr lang="en-US" sz="700">
                          <a:effectLst/>
                        </a:rPr>
                        <a:t>001 Basic programmes and </a:t>
                      </a:r>
                      <a:endParaRPr lang="en-US" sz="900">
                        <a:effectLst/>
                      </a:endParaRPr>
                    </a:p>
                    <a:p>
                      <a:pPr marL="635" marR="0" indent="0" algn="l">
                        <a:lnSpc>
                          <a:spcPct val="107000"/>
                        </a:lnSpc>
                        <a:spcBef>
                          <a:spcPts val="0"/>
                        </a:spcBef>
                        <a:spcAft>
                          <a:spcPts val="0"/>
                        </a:spcAft>
                      </a:pPr>
                      <a:r>
                        <a:rPr lang="en-US" sz="700">
                          <a:effectLst/>
                        </a:rPr>
                        <a:t>qualifications  </a:t>
                      </a:r>
                      <a:endParaRPr lang="en-US" sz="900">
                        <a:effectLst/>
                      </a:endParaRPr>
                    </a:p>
                    <a:p>
                      <a:pPr marL="635" marR="0" indent="0" algn="l">
                        <a:lnSpc>
                          <a:spcPct val="107000"/>
                        </a:lnSpc>
                        <a:spcBef>
                          <a:spcPts val="0"/>
                        </a:spcBef>
                        <a:spcAft>
                          <a:spcPts val="0"/>
                        </a:spcAft>
                      </a:pPr>
                      <a:r>
                        <a:rPr lang="en-US" sz="700">
                          <a:effectLst/>
                        </a:rPr>
                        <a:t>002 Literacy and numeracy </a:t>
                      </a:r>
                      <a:endParaRPr lang="en-US" sz="900">
                        <a:effectLst/>
                      </a:endParaRPr>
                    </a:p>
                    <a:p>
                      <a:pPr marL="635" marR="0" indent="0" algn="l">
                        <a:lnSpc>
                          <a:spcPct val="107000"/>
                        </a:lnSpc>
                        <a:spcBef>
                          <a:spcPts val="0"/>
                        </a:spcBef>
                        <a:spcAft>
                          <a:spcPts val="0"/>
                        </a:spcAft>
                      </a:pPr>
                      <a:r>
                        <a:rPr lang="en-US" sz="700">
                          <a:effectLst/>
                        </a:rPr>
                        <a:t>003 Personal skills and development </a:t>
                      </a:r>
                      <a:endParaRPr lang="en-US" sz="900">
                        <a:effectLst/>
                      </a:endParaRPr>
                    </a:p>
                    <a:p>
                      <a:pPr marL="635" marR="0" indent="0" algn="l">
                        <a:lnSpc>
                          <a:spcPct val="107000"/>
                        </a:lnSpc>
                        <a:spcBef>
                          <a:spcPts val="0"/>
                        </a:spcBef>
                        <a:spcAft>
                          <a:spcPts val="0"/>
                        </a:spcAft>
                      </a:pPr>
                      <a:r>
                        <a:rPr lang="en-US" sz="700">
                          <a:effectLst/>
                        </a:rPr>
                        <a:t> </a:t>
                      </a:r>
                      <a:endParaRPr lang="en-US" sz="900">
                        <a:solidFill>
                          <a:srgbClr val="000000"/>
                        </a:solidFill>
                        <a:effectLst/>
                        <a:latin typeface="Arial" panose="020B0604020202020204" pitchFamily="34" charset="0"/>
                        <a:ea typeface="Arial" panose="020B0604020202020204" pitchFamily="34" charset="0"/>
                      </a:endParaRPr>
                    </a:p>
                  </a:txBody>
                  <a:tcPr marL="55002" marR="59115" marT="4626" marB="0"/>
                </a:tc>
                <a:tc>
                  <a:txBody>
                    <a:bodyPr/>
                    <a:lstStyle/>
                    <a:p>
                      <a:pPr marL="635" marR="0" indent="0" algn="l">
                        <a:lnSpc>
                          <a:spcPct val="107000"/>
                        </a:lnSpc>
                        <a:spcBef>
                          <a:spcPts val="0"/>
                        </a:spcBef>
                        <a:spcAft>
                          <a:spcPts val="0"/>
                        </a:spcAft>
                      </a:pPr>
                      <a:r>
                        <a:rPr lang="en-US" sz="700">
                          <a:effectLst/>
                        </a:rPr>
                        <a:t>0011 Basic programmes and </a:t>
                      </a:r>
                      <a:endParaRPr lang="en-US" sz="900">
                        <a:effectLst/>
                      </a:endParaRPr>
                    </a:p>
                    <a:p>
                      <a:pPr marL="635" marR="0" indent="0" algn="l">
                        <a:lnSpc>
                          <a:spcPct val="107000"/>
                        </a:lnSpc>
                        <a:spcBef>
                          <a:spcPts val="0"/>
                        </a:spcBef>
                        <a:spcAft>
                          <a:spcPts val="0"/>
                        </a:spcAft>
                      </a:pPr>
                      <a:r>
                        <a:rPr lang="en-US" sz="700">
                          <a:effectLst/>
                        </a:rPr>
                        <a:t>qualifications  </a:t>
                      </a:r>
                      <a:endParaRPr lang="en-US" sz="900">
                        <a:effectLst/>
                      </a:endParaRPr>
                    </a:p>
                    <a:p>
                      <a:pPr marL="635" marR="0" indent="0" algn="l">
                        <a:lnSpc>
                          <a:spcPct val="107000"/>
                        </a:lnSpc>
                        <a:spcBef>
                          <a:spcPts val="0"/>
                        </a:spcBef>
                        <a:spcAft>
                          <a:spcPts val="0"/>
                        </a:spcAft>
                      </a:pPr>
                      <a:r>
                        <a:rPr lang="en-US" sz="700">
                          <a:effectLst/>
                        </a:rPr>
                        <a:t>0021 Literacy and numeracy </a:t>
                      </a:r>
                      <a:endParaRPr lang="en-US" sz="900">
                        <a:effectLst/>
                      </a:endParaRPr>
                    </a:p>
                    <a:p>
                      <a:pPr marL="635" marR="0" indent="0" algn="l">
                        <a:lnSpc>
                          <a:spcPct val="107000"/>
                        </a:lnSpc>
                        <a:spcBef>
                          <a:spcPts val="0"/>
                        </a:spcBef>
                        <a:spcAft>
                          <a:spcPts val="0"/>
                        </a:spcAft>
                      </a:pPr>
                      <a:r>
                        <a:rPr lang="en-US" sz="700">
                          <a:effectLst/>
                        </a:rPr>
                        <a:t>0031 Personal skills and development </a:t>
                      </a:r>
                      <a:endParaRPr lang="en-US" sz="900">
                        <a:effectLst/>
                      </a:endParaRPr>
                    </a:p>
                    <a:p>
                      <a:pPr marL="635" marR="0" indent="0" algn="l">
                        <a:lnSpc>
                          <a:spcPct val="107000"/>
                        </a:lnSpc>
                        <a:spcBef>
                          <a:spcPts val="0"/>
                        </a:spcBef>
                        <a:spcAft>
                          <a:spcPts val="0"/>
                        </a:spcAft>
                      </a:pPr>
                      <a:r>
                        <a:rPr lang="en-US" sz="700">
                          <a:effectLst/>
                        </a:rPr>
                        <a:t> </a:t>
                      </a:r>
                      <a:endParaRPr lang="en-US" sz="900">
                        <a:solidFill>
                          <a:srgbClr val="000000"/>
                        </a:solidFill>
                        <a:effectLst/>
                        <a:latin typeface="Arial" panose="020B0604020202020204" pitchFamily="34" charset="0"/>
                        <a:ea typeface="Arial" panose="020B0604020202020204" pitchFamily="34" charset="0"/>
                      </a:endParaRPr>
                    </a:p>
                  </a:txBody>
                  <a:tcPr marL="55002" marR="59115" marT="4626" marB="0"/>
                </a:tc>
              </a:tr>
              <a:tr h="866318">
                <a:tc>
                  <a:txBody>
                    <a:bodyPr/>
                    <a:lstStyle/>
                    <a:p>
                      <a:pPr marL="0" marR="0" indent="0" algn="l">
                        <a:lnSpc>
                          <a:spcPct val="107000"/>
                        </a:lnSpc>
                        <a:spcBef>
                          <a:spcPts val="0"/>
                        </a:spcBef>
                        <a:spcAft>
                          <a:spcPts val="0"/>
                        </a:spcAft>
                      </a:pPr>
                      <a:r>
                        <a:rPr lang="en-US" sz="700">
                          <a:effectLst/>
                        </a:rPr>
                        <a:t>01 Education </a:t>
                      </a:r>
                      <a:endParaRPr lang="en-US" sz="900">
                        <a:solidFill>
                          <a:srgbClr val="000000"/>
                        </a:solidFill>
                        <a:effectLst/>
                        <a:latin typeface="Arial" panose="020B0604020202020204" pitchFamily="34" charset="0"/>
                        <a:ea typeface="Arial" panose="020B0604020202020204" pitchFamily="34" charset="0"/>
                      </a:endParaRPr>
                    </a:p>
                  </a:txBody>
                  <a:tcPr marL="55002" marR="59115" marT="4626" marB="0"/>
                </a:tc>
                <a:tc>
                  <a:txBody>
                    <a:bodyPr/>
                    <a:lstStyle/>
                    <a:p>
                      <a:pPr marL="635" marR="0" indent="0" algn="l">
                        <a:lnSpc>
                          <a:spcPct val="107000"/>
                        </a:lnSpc>
                        <a:spcBef>
                          <a:spcPts val="0"/>
                        </a:spcBef>
                        <a:spcAft>
                          <a:spcPts val="0"/>
                        </a:spcAft>
                      </a:pPr>
                      <a:r>
                        <a:rPr lang="en-US" sz="700">
                          <a:effectLst/>
                        </a:rPr>
                        <a:t>011 Education </a:t>
                      </a:r>
                      <a:endParaRPr lang="en-US" sz="900">
                        <a:solidFill>
                          <a:srgbClr val="000000"/>
                        </a:solidFill>
                        <a:effectLst/>
                        <a:latin typeface="Arial" panose="020B0604020202020204" pitchFamily="34" charset="0"/>
                        <a:ea typeface="Arial" panose="020B0604020202020204" pitchFamily="34" charset="0"/>
                      </a:endParaRPr>
                    </a:p>
                  </a:txBody>
                  <a:tcPr marL="55002" marR="59115" marT="4626" marB="0"/>
                </a:tc>
                <a:tc>
                  <a:txBody>
                    <a:bodyPr/>
                    <a:lstStyle/>
                    <a:p>
                      <a:pPr marL="635" marR="0" indent="0" algn="l">
                        <a:lnSpc>
                          <a:spcPct val="107000"/>
                        </a:lnSpc>
                        <a:spcBef>
                          <a:spcPts val="0"/>
                        </a:spcBef>
                        <a:spcAft>
                          <a:spcPts val="0"/>
                        </a:spcAft>
                      </a:pPr>
                      <a:r>
                        <a:rPr lang="en-US" sz="700">
                          <a:effectLst/>
                        </a:rPr>
                        <a:t>0111 Education science </a:t>
                      </a:r>
                      <a:endParaRPr lang="en-US" sz="900">
                        <a:effectLst/>
                      </a:endParaRPr>
                    </a:p>
                    <a:p>
                      <a:pPr marL="635" marR="0" indent="0" algn="l">
                        <a:lnSpc>
                          <a:spcPct val="105000"/>
                        </a:lnSpc>
                        <a:spcBef>
                          <a:spcPts val="0"/>
                        </a:spcBef>
                        <a:spcAft>
                          <a:spcPts val="0"/>
                        </a:spcAft>
                      </a:pPr>
                      <a:r>
                        <a:rPr lang="en-US" sz="700">
                          <a:effectLst/>
                        </a:rPr>
                        <a:t>0112 Training for pre-school teachers 0113 Teacher training  without subject specialisation </a:t>
                      </a:r>
                      <a:endParaRPr lang="en-US" sz="900">
                        <a:effectLst/>
                      </a:endParaRPr>
                    </a:p>
                    <a:p>
                      <a:pPr marL="635" marR="0" indent="0" algn="l">
                        <a:lnSpc>
                          <a:spcPct val="107000"/>
                        </a:lnSpc>
                        <a:spcBef>
                          <a:spcPts val="0"/>
                        </a:spcBef>
                        <a:spcAft>
                          <a:spcPts val="0"/>
                        </a:spcAft>
                      </a:pPr>
                      <a:r>
                        <a:rPr lang="en-US" sz="700">
                          <a:effectLst/>
                        </a:rPr>
                        <a:t>0114 Teacher training with subject </a:t>
                      </a:r>
                      <a:endParaRPr lang="en-US" sz="900">
                        <a:effectLst/>
                      </a:endParaRPr>
                    </a:p>
                    <a:p>
                      <a:pPr marL="635" marR="0" indent="0" algn="l">
                        <a:lnSpc>
                          <a:spcPct val="107000"/>
                        </a:lnSpc>
                        <a:spcBef>
                          <a:spcPts val="0"/>
                        </a:spcBef>
                        <a:spcAft>
                          <a:spcPts val="0"/>
                        </a:spcAft>
                      </a:pPr>
                      <a:r>
                        <a:rPr lang="en-US" sz="700">
                          <a:effectLst/>
                        </a:rPr>
                        <a:t>specialisation  </a:t>
                      </a:r>
                      <a:endParaRPr lang="en-US" sz="900">
                        <a:effectLst/>
                      </a:endParaRPr>
                    </a:p>
                    <a:p>
                      <a:pPr marL="635" marR="0" indent="0" algn="l">
                        <a:lnSpc>
                          <a:spcPct val="107000"/>
                        </a:lnSpc>
                        <a:spcBef>
                          <a:spcPts val="0"/>
                        </a:spcBef>
                        <a:spcAft>
                          <a:spcPts val="0"/>
                        </a:spcAft>
                      </a:pPr>
                      <a:r>
                        <a:rPr lang="en-US" sz="700">
                          <a:effectLst/>
                        </a:rPr>
                        <a:t> </a:t>
                      </a:r>
                      <a:endParaRPr lang="en-US" sz="900">
                        <a:solidFill>
                          <a:srgbClr val="000000"/>
                        </a:solidFill>
                        <a:effectLst/>
                        <a:latin typeface="Arial" panose="020B0604020202020204" pitchFamily="34" charset="0"/>
                        <a:ea typeface="Arial" panose="020B0604020202020204" pitchFamily="34" charset="0"/>
                      </a:endParaRPr>
                    </a:p>
                  </a:txBody>
                  <a:tcPr marL="55002" marR="59115" marT="4626" marB="0"/>
                </a:tc>
              </a:tr>
              <a:tr h="960154">
                <a:tc rowSpan="3">
                  <a:txBody>
                    <a:bodyPr/>
                    <a:lstStyle/>
                    <a:p>
                      <a:pPr marL="0" marR="0" indent="0" algn="l">
                        <a:lnSpc>
                          <a:spcPct val="107000"/>
                        </a:lnSpc>
                        <a:spcBef>
                          <a:spcPts val="0"/>
                        </a:spcBef>
                        <a:spcAft>
                          <a:spcPts val="0"/>
                        </a:spcAft>
                      </a:pPr>
                      <a:r>
                        <a:rPr lang="en-US" sz="700">
                          <a:effectLst/>
                        </a:rPr>
                        <a:t>02 Arts and humanities </a:t>
                      </a:r>
                      <a:endParaRPr lang="en-US" sz="900">
                        <a:solidFill>
                          <a:srgbClr val="000000"/>
                        </a:solidFill>
                        <a:effectLst/>
                        <a:latin typeface="Arial" panose="020B0604020202020204" pitchFamily="34" charset="0"/>
                        <a:ea typeface="Arial" panose="020B0604020202020204" pitchFamily="34" charset="0"/>
                      </a:endParaRPr>
                    </a:p>
                  </a:txBody>
                  <a:tcPr marL="55002" marR="59115" marT="4626" marB="0"/>
                </a:tc>
                <a:tc>
                  <a:txBody>
                    <a:bodyPr/>
                    <a:lstStyle/>
                    <a:p>
                      <a:pPr marL="635" marR="0" indent="0" algn="l">
                        <a:lnSpc>
                          <a:spcPct val="107000"/>
                        </a:lnSpc>
                        <a:spcBef>
                          <a:spcPts val="0"/>
                        </a:spcBef>
                        <a:spcAft>
                          <a:spcPts val="0"/>
                        </a:spcAft>
                      </a:pPr>
                      <a:r>
                        <a:rPr lang="en-US" sz="700">
                          <a:effectLst/>
                        </a:rPr>
                        <a:t>021 Arts </a:t>
                      </a:r>
                      <a:endParaRPr lang="en-US" sz="900">
                        <a:solidFill>
                          <a:srgbClr val="000000"/>
                        </a:solidFill>
                        <a:effectLst/>
                        <a:latin typeface="Arial" panose="020B0604020202020204" pitchFamily="34" charset="0"/>
                        <a:ea typeface="Arial" panose="020B0604020202020204" pitchFamily="34" charset="0"/>
                      </a:endParaRPr>
                    </a:p>
                  </a:txBody>
                  <a:tcPr marL="55002" marR="59115" marT="4626" marB="0"/>
                </a:tc>
                <a:tc>
                  <a:txBody>
                    <a:bodyPr/>
                    <a:lstStyle/>
                    <a:p>
                      <a:pPr marL="635" marR="0" indent="0" algn="l">
                        <a:lnSpc>
                          <a:spcPct val="99000"/>
                        </a:lnSpc>
                        <a:spcBef>
                          <a:spcPts val="0"/>
                        </a:spcBef>
                        <a:spcAft>
                          <a:spcPts val="5"/>
                        </a:spcAft>
                      </a:pPr>
                      <a:r>
                        <a:rPr lang="en-US" sz="700">
                          <a:effectLst/>
                        </a:rPr>
                        <a:t>0211 Audio-visual techniques and media production </a:t>
                      </a:r>
                      <a:endParaRPr lang="en-US" sz="900">
                        <a:effectLst/>
                      </a:endParaRPr>
                    </a:p>
                    <a:p>
                      <a:pPr marL="635" marR="0" indent="0" algn="l">
                        <a:lnSpc>
                          <a:spcPct val="99000"/>
                        </a:lnSpc>
                        <a:spcBef>
                          <a:spcPts val="0"/>
                        </a:spcBef>
                        <a:spcAft>
                          <a:spcPts val="5"/>
                        </a:spcAft>
                      </a:pPr>
                      <a:r>
                        <a:rPr lang="en-US" sz="700">
                          <a:effectLst/>
                        </a:rPr>
                        <a:t>0212 Fashion, interior and industrial design </a:t>
                      </a:r>
                      <a:endParaRPr lang="en-US" sz="900">
                        <a:effectLst/>
                      </a:endParaRPr>
                    </a:p>
                    <a:p>
                      <a:pPr marL="635" marR="0" indent="0" algn="l">
                        <a:lnSpc>
                          <a:spcPct val="107000"/>
                        </a:lnSpc>
                        <a:spcBef>
                          <a:spcPts val="0"/>
                        </a:spcBef>
                        <a:spcAft>
                          <a:spcPts val="0"/>
                        </a:spcAft>
                      </a:pPr>
                      <a:r>
                        <a:rPr lang="en-US" sz="700">
                          <a:effectLst/>
                        </a:rPr>
                        <a:t>0213 Fine arts </a:t>
                      </a:r>
                      <a:endParaRPr lang="en-US" sz="900">
                        <a:effectLst/>
                      </a:endParaRPr>
                    </a:p>
                    <a:p>
                      <a:pPr marL="635" marR="0" indent="0" algn="l">
                        <a:lnSpc>
                          <a:spcPct val="107000"/>
                        </a:lnSpc>
                        <a:spcBef>
                          <a:spcPts val="0"/>
                        </a:spcBef>
                        <a:spcAft>
                          <a:spcPts val="0"/>
                        </a:spcAft>
                      </a:pPr>
                      <a:r>
                        <a:rPr lang="en-US" sz="700">
                          <a:effectLst/>
                        </a:rPr>
                        <a:t>0214 Handicrafts </a:t>
                      </a:r>
                      <a:endParaRPr lang="en-US" sz="900">
                        <a:effectLst/>
                      </a:endParaRPr>
                    </a:p>
                    <a:p>
                      <a:pPr marL="635" marR="0" indent="0" algn="l">
                        <a:lnSpc>
                          <a:spcPct val="107000"/>
                        </a:lnSpc>
                        <a:spcBef>
                          <a:spcPts val="0"/>
                        </a:spcBef>
                        <a:spcAft>
                          <a:spcPts val="0"/>
                        </a:spcAft>
                      </a:pPr>
                      <a:r>
                        <a:rPr lang="en-US" sz="700">
                          <a:effectLst/>
                        </a:rPr>
                        <a:t>0215 Music and performing arts </a:t>
                      </a:r>
                      <a:endParaRPr lang="en-US" sz="900">
                        <a:effectLst/>
                      </a:endParaRPr>
                    </a:p>
                    <a:p>
                      <a:pPr marL="635" marR="0" indent="0" algn="l">
                        <a:lnSpc>
                          <a:spcPct val="107000"/>
                        </a:lnSpc>
                        <a:spcBef>
                          <a:spcPts val="0"/>
                        </a:spcBef>
                        <a:spcAft>
                          <a:spcPts val="0"/>
                        </a:spcAft>
                      </a:pPr>
                      <a:r>
                        <a:rPr lang="en-US" sz="700">
                          <a:effectLst/>
                        </a:rPr>
                        <a:t> </a:t>
                      </a:r>
                      <a:endParaRPr lang="en-US" sz="900">
                        <a:solidFill>
                          <a:srgbClr val="000000"/>
                        </a:solidFill>
                        <a:effectLst/>
                        <a:latin typeface="Arial" panose="020B0604020202020204" pitchFamily="34" charset="0"/>
                        <a:ea typeface="Arial" panose="020B0604020202020204" pitchFamily="34" charset="0"/>
                      </a:endParaRPr>
                    </a:p>
                  </a:txBody>
                  <a:tcPr marL="55002" marR="59115" marT="4626" marB="0"/>
                </a:tc>
              </a:tr>
              <a:tr h="501066">
                <a:tc vMerge="1">
                  <a:txBody>
                    <a:bodyPr/>
                    <a:lstStyle/>
                    <a:p>
                      <a:endParaRPr lang="en-US"/>
                    </a:p>
                  </a:txBody>
                  <a:tcPr/>
                </a:tc>
                <a:tc>
                  <a:txBody>
                    <a:bodyPr/>
                    <a:lstStyle/>
                    <a:p>
                      <a:pPr marL="635" marR="0" indent="0" algn="l">
                        <a:lnSpc>
                          <a:spcPct val="107000"/>
                        </a:lnSpc>
                        <a:spcBef>
                          <a:spcPts val="0"/>
                        </a:spcBef>
                        <a:spcAft>
                          <a:spcPts val="0"/>
                        </a:spcAft>
                      </a:pPr>
                      <a:r>
                        <a:rPr lang="en-US" sz="700">
                          <a:effectLst/>
                        </a:rPr>
                        <a:t>022 Humanities (except languages) </a:t>
                      </a:r>
                      <a:endParaRPr lang="en-US" sz="900">
                        <a:solidFill>
                          <a:srgbClr val="000000"/>
                        </a:solidFill>
                        <a:effectLst/>
                        <a:latin typeface="Arial" panose="020B0604020202020204" pitchFamily="34" charset="0"/>
                        <a:ea typeface="Arial" panose="020B0604020202020204" pitchFamily="34" charset="0"/>
                      </a:endParaRPr>
                    </a:p>
                  </a:txBody>
                  <a:tcPr marL="55002" marR="59115" marT="4626" marB="0"/>
                </a:tc>
                <a:tc>
                  <a:txBody>
                    <a:bodyPr/>
                    <a:lstStyle/>
                    <a:p>
                      <a:pPr marL="635" marR="0" indent="0" algn="l">
                        <a:lnSpc>
                          <a:spcPct val="107000"/>
                        </a:lnSpc>
                        <a:spcBef>
                          <a:spcPts val="0"/>
                        </a:spcBef>
                        <a:spcAft>
                          <a:spcPts val="0"/>
                        </a:spcAft>
                      </a:pPr>
                      <a:r>
                        <a:rPr lang="en-US" sz="700">
                          <a:effectLst/>
                        </a:rPr>
                        <a:t>0221 Religion and  theology </a:t>
                      </a:r>
                      <a:endParaRPr lang="en-US" sz="900">
                        <a:effectLst/>
                      </a:endParaRPr>
                    </a:p>
                    <a:p>
                      <a:pPr marL="635" marR="0" indent="0" algn="l">
                        <a:lnSpc>
                          <a:spcPct val="107000"/>
                        </a:lnSpc>
                        <a:spcBef>
                          <a:spcPts val="0"/>
                        </a:spcBef>
                        <a:spcAft>
                          <a:spcPts val="0"/>
                        </a:spcAft>
                      </a:pPr>
                      <a:r>
                        <a:rPr lang="en-US" sz="700">
                          <a:effectLst/>
                        </a:rPr>
                        <a:t>0222 History and archaeology  </a:t>
                      </a:r>
                      <a:endParaRPr lang="en-US" sz="900">
                        <a:effectLst/>
                      </a:endParaRPr>
                    </a:p>
                    <a:p>
                      <a:pPr marL="635" marR="0" indent="0" algn="l">
                        <a:lnSpc>
                          <a:spcPct val="107000"/>
                        </a:lnSpc>
                        <a:spcBef>
                          <a:spcPts val="0"/>
                        </a:spcBef>
                        <a:spcAft>
                          <a:spcPts val="0"/>
                        </a:spcAft>
                      </a:pPr>
                      <a:r>
                        <a:rPr lang="en-US" sz="700">
                          <a:effectLst/>
                        </a:rPr>
                        <a:t>0223 Philosophy and ethics </a:t>
                      </a:r>
                      <a:endParaRPr lang="en-US" sz="900">
                        <a:effectLst/>
                      </a:endParaRPr>
                    </a:p>
                    <a:p>
                      <a:pPr marL="635" marR="0" indent="0" algn="l">
                        <a:lnSpc>
                          <a:spcPct val="107000"/>
                        </a:lnSpc>
                        <a:spcBef>
                          <a:spcPts val="0"/>
                        </a:spcBef>
                        <a:spcAft>
                          <a:spcPts val="0"/>
                        </a:spcAft>
                      </a:pPr>
                      <a:r>
                        <a:rPr lang="en-US" sz="700">
                          <a:effectLst/>
                        </a:rPr>
                        <a:t> </a:t>
                      </a:r>
                      <a:endParaRPr lang="en-US" sz="900">
                        <a:solidFill>
                          <a:srgbClr val="000000"/>
                        </a:solidFill>
                        <a:effectLst/>
                        <a:latin typeface="Arial" panose="020B0604020202020204" pitchFamily="34" charset="0"/>
                        <a:ea typeface="Arial" panose="020B0604020202020204" pitchFamily="34" charset="0"/>
                      </a:endParaRPr>
                    </a:p>
                  </a:txBody>
                  <a:tcPr marL="55002" marR="59115" marT="4626" marB="0"/>
                </a:tc>
              </a:tr>
              <a:tr h="377008">
                <a:tc vMerge="1">
                  <a:txBody>
                    <a:bodyPr/>
                    <a:lstStyle/>
                    <a:p>
                      <a:endParaRPr lang="en-US"/>
                    </a:p>
                  </a:txBody>
                  <a:tcPr/>
                </a:tc>
                <a:tc>
                  <a:txBody>
                    <a:bodyPr/>
                    <a:lstStyle/>
                    <a:p>
                      <a:pPr marL="635" marR="0" indent="0" algn="l">
                        <a:lnSpc>
                          <a:spcPct val="107000"/>
                        </a:lnSpc>
                        <a:spcBef>
                          <a:spcPts val="0"/>
                        </a:spcBef>
                        <a:spcAft>
                          <a:spcPts val="0"/>
                        </a:spcAft>
                      </a:pPr>
                      <a:r>
                        <a:rPr lang="en-US" sz="700">
                          <a:effectLst/>
                        </a:rPr>
                        <a:t>023 Languages </a:t>
                      </a:r>
                      <a:endParaRPr lang="en-US" sz="900">
                        <a:solidFill>
                          <a:srgbClr val="000000"/>
                        </a:solidFill>
                        <a:effectLst/>
                        <a:latin typeface="Arial" panose="020B0604020202020204" pitchFamily="34" charset="0"/>
                        <a:ea typeface="Arial" panose="020B0604020202020204" pitchFamily="34" charset="0"/>
                      </a:endParaRPr>
                    </a:p>
                  </a:txBody>
                  <a:tcPr marL="55002" marR="59115" marT="4626" marB="0"/>
                </a:tc>
                <a:tc>
                  <a:txBody>
                    <a:bodyPr/>
                    <a:lstStyle/>
                    <a:p>
                      <a:pPr marL="635" marR="0" indent="0" algn="l">
                        <a:lnSpc>
                          <a:spcPct val="107000"/>
                        </a:lnSpc>
                        <a:spcBef>
                          <a:spcPts val="0"/>
                        </a:spcBef>
                        <a:spcAft>
                          <a:spcPts val="0"/>
                        </a:spcAft>
                      </a:pPr>
                      <a:r>
                        <a:rPr lang="en-US" sz="700">
                          <a:effectLst/>
                        </a:rPr>
                        <a:t>0231 Language acquisition </a:t>
                      </a:r>
                      <a:endParaRPr lang="en-US" sz="900">
                        <a:effectLst/>
                      </a:endParaRPr>
                    </a:p>
                    <a:p>
                      <a:pPr marL="635" marR="0" indent="0" algn="l">
                        <a:lnSpc>
                          <a:spcPct val="107000"/>
                        </a:lnSpc>
                        <a:spcBef>
                          <a:spcPts val="0"/>
                        </a:spcBef>
                        <a:spcAft>
                          <a:spcPts val="0"/>
                        </a:spcAft>
                      </a:pPr>
                      <a:r>
                        <a:rPr lang="en-US" sz="700">
                          <a:effectLst/>
                        </a:rPr>
                        <a:t>0232 Literature and linguistics </a:t>
                      </a:r>
                      <a:endParaRPr lang="en-US" sz="900">
                        <a:effectLst/>
                      </a:endParaRPr>
                    </a:p>
                    <a:p>
                      <a:pPr marL="635" marR="0" indent="0" algn="l">
                        <a:lnSpc>
                          <a:spcPct val="107000"/>
                        </a:lnSpc>
                        <a:spcBef>
                          <a:spcPts val="0"/>
                        </a:spcBef>
                        <a:spcAft>
                          <a:spcPts val="0"/>
                        </a:spcAft>
                      </a:pPr>
                      <a:r>
                        <a:rPr lang="en-US" sz="700">
                          <a:effectLst/>
                        </a:rPr>
                        <a:t> </a:t>
                      </a:r>
                      <a:endParaRPr lang="en-US" sz="900">
                        <a:solidFill>
                          <a:srgbClr val="000000"/>
                        </a:solidFill>
                        <a:effectLst/>
                        <a:latin typeface="Arial" panose="020B0604020202020204" pitchFamily="34" charset="0"/>
                        <a:ea typeface="Arial" panose="020B0604020202020204" pitchFamily="34" charset="0"/>
                      </a:endParaRPr>
                    </a:p>
                  </a:txBody>
                  <a:tcPr marL="55002" marR="59115" marT="4626" marB="0"/>
                </a:tc>
              </a:tr>
              <a:tr h="749184">
                <a:tc rowSpan="2">
                  <a:txBody>
                    <a:bodyPr/>
                    <a:lstStyle/>
                    <a:p>
                      <a:pPr marL="0" marR="0" indent="0" algn="l">
                        <a:lnSpc>
                          <a:spcPct val="107000"/>
                        </a:lnSpc>
                        <a:spcBef>
                          <a:spcPts val="0"/>
                        </a:spcBef>
                        <a:spcAft>
                          <a:spcPts val="0"/>
                        </a:spcAft>
                      </a:pPr>
                      <a:r>
                        <a:rPr lang="en-US" sz="700">
                          <a:effectLst/>
                        </a:rPr>
                        <a:t>03 Social sciences, journalism and information </a:t>
                      </a:r>
                      <a:endParaRPr lang="en-US" sz="900">
                        <a:solidFill>
                          <a:srgbClr val="000000"/>
                        </a:solidFill>
                        <a:effectLst/>
                        <a:latin typeface="Arial" panose="020B0604020202020204" pitchFamily="34" charset="0"/>
                        <a:ea typeface="Arial" panose="020B0604020202020204" pitchFamily="34" charset="0"/>
                      </a:endParaRPr>
                    </a:p>
                  </a:txBody>
                  <a:tcPr marL="55002" marR="59115" marT="4626" marB="0"/>
                </a:tc>
                <a:tc>
                  <a:txBody>
                    <a:bodyPr/>
                    <a:lstStyle/>
                    <a:p>
                      <a:pPr marL="635" marR="0" indent="0" algn="l">
                        <a:lnSpc>
                          <a:spcPct val="107000"/>
                        </a:lnSpc>
                        <a:spcBef>
                          <a:spcPts val="0"/>
                        </a:spcBef>
                        <a:spcAft>
                          <a:spcPts val="0"/>
                        </a:spcAft>
                      </a:pPr>
                      <a:r>
                        <a:rPr lang="en-US" sz="700">
                          <a:effectLst/>
                        </a:rPr>
                        <a:t>031 Social and behavioural sciences </a:t>
                      </a:r>
                      <a:endParaRPr lang="en-US" sz="900">
                        <a:solidFill>
                          <a:srgbClr val="000000"/>
                        </a:solidFill>
                        <a:effectLst/>
                        <a:latin typeface="Arial" panose="020B0604020202020204" pitchFamily="34" charset="0"/>
                        <a:ea typeface="Arial" panose="020B0604020202020204" pitchFamily="34" charset="0"/>
                      </a:endParaRPr>
                    </a:p>
                  </a:txBody>
                  <a:tcPr marL="55002" marR="59115" marT="4626" marB="0"/>
                </a:tc>
                <a:tc>
                  <a:txBody>
                    <a:bodyPr/>
                    <a:lstStyle/>
                    <a:p>
                      <a:pPr marL="635" marR="0" indent="0" algn="l">
                        <a:lnSpc>
                          <a:spcPct val="107000"/>
                        </a:lnSpc>
                        <a:spcBef>
                          <a:spcPts val="0"/>
                        </a:spcBef>
                        <a:spcAft>
                          <a:spcPts val="0"/>
                        </a:spcAft>
                      </a:pPr>
                      <a:r>
                        <a:rPr lang="en-US" sz="700">
                          <a:effectLst/>
                        </a:rPr>
                        <a:t>0311 Economics </a:t>
                      </a:r>
                      <a:endParaRPr lang="en-US" sz="900">
                        <a:effectLst/>
                      </a:endParaRPr>
                    </a:p>
                    <a:p>
                      <a:pPr marL="635" marR="0" indent="0" algn="l">
                        <a:lnSpc>
                          <a:spcPct val="107000"/>
                        </a:lnSpc>
                        <a:spcBef>
                          <a:spcPts val="0"/>
                        </a:spcBef>
                        <a:spcAft>
                          <a:spcPts val="0"/>
                        </a:spcAft>
                      </a:pPr>
                      <a:r>
                        <a:rPr lang="en-US" sz="700">
                          <a:effectLst/>
                        </a:rPr>
                        <a:t>0312 Political sciences and civics </a:t>
                      </a:r>
                      <a:endParaRPr lang="en-US" sz="900">
                        <a:effectLst/>
                      </a:endParaRPr>
                    </a:p>
                    <a:p>
                      <a:pPr marL="635" marR="0" indent="0" algn="l">
                        <a:lnSpc>
                          <a:spcPct val="107000"/>
                        </a:lnSpc>
                        <a:spcBef>
                          <a:spcPts val="0"/>
                        </a:spcBef>
                        <a:spcAft>
                          <a:spcPts val="0"/>
                        </a:spcAft>
                      </a:pPr>
                      <a:r>
                        <a:rPr lang="en-US" sz="700">
                          <a:effectLst/>
                        </a:rPr>
                        <a:t>0313 Psychology </a:t>
                      </a:r>
                      <a:endParaRPr lang="en-US" sz="900">
                        <a:effectLst/>
                      </a:endParaRPr>
                    </a:p>
                    <a:p>
                      <a:pPr marL="635" marR="0" indent="0" algn="l">
                        <a:lnSpc>
                          <a:spcPct val="107000"/>
                        </a:lnSpc>
                        <a:spcBef>
                          <a:spcPts val="0"/>
                        </a:spcBef>
                        <a:spcAft>
                          <a:spcPts val="0"/>
                        </a:spcAft>
                      </a:pPr>
                      <a:r>
                        <a:rPr lang="en-US" sz="700">
                          <a:effectLst/>
                        </a:rPr>
                        <a:t>0314 Sociology and cultural studies </a:t>
                      </a:r>
                      <a:endParaRPr lang="en-US" sz="900">
                        <a:effectLst/>
                      </a:endParaRPr>
                    </a:p>
                    <a:p>
                      <a:pPr marL="635" marR="0" indent="0" algn="l">
                        <a:lnSpc>
                          <a:spcPct val="107000"/>
                        </a:lnSpc>
                        <a:spcBef>
                          <a:spcPts val="0"/>
                        </a:spcBef>
                        <a:spcAft>
                          <a:spcPts val="0"/>
                        </a:spcAft>
                      </a:pPr>
                      <a:r>
                        <a:rPr lang="en-US" sz="700">
                          <a:effectLst/>
                        </a:rPr>
                        <a:t> </a:t>
                      </a:r>
                      <a:endParaRPr lang="en-US" sz="900">
                        <a:solidFill>
                          <a:srgbClr val="000000"/>
                        </a:solidFill>
                        <a:effectLst/>
                        <a:latin typeface="Arial" panose="020B0604020202020204" pitchFamily="34" charset="0"/>
                        <a:ea typeface="Arial" panose="020B0604020202020204" pitchFamily="34" charset="0"/>
                      </a:endParaRPr>
                    </a:p>
                  </a:txBody>
                  <a:tcPr marL="55002" marR="59115" marT="4626" marB="0"/>
                </a:tc>
              </a:tr>
              <a:tr h="484854">
                <a:tc vMerge="1">
                  <a:txBody>
                    <a:bodyPr/>
                    <a:lstStyle/>
                    <a:p>
                      <a:endParaRPr lang="en-US"/>
                    </a:p>
                  </a:txBody>
                  <a:tcPr/>
                </a:tc>
                <a:tc>
                  <a:txBody>
                    <a:bodyPr/>
                    <a:lstStyle/>
                    <a:p>
                      <a:pPr marL="635" marR="0" indent="0" algn="l">
                        <a:lnSpc>
                          <a:spcPct val="107000"/>
                        </a:lnSpc>
                        <a:spcBef>
                          <a:spcPts val="0"/>
                        </a:spcBef>
                        <a:spcAft>
                          <a:spcPts val="0"/>
                        </a:spcAft>
                      </a:pPr>
                      <a:r>
                        <a:rPr lang="en-US" sz="700">
                          <a:effectLst/>
                        </a:rPr>
                        <a:t>032 Journalism and information </a:t>
                      </a:r>
                      <a:endParaRPr lang="en-US" sz="900">
                        <a:solidFill>
                          <a:srgbClr val="000000"/>
                        </a:solidFill>
                        <a:effectLst/>
                        <a:latin typeface="Arial" panose="020B0604020202020204" pitchFamily="34" charset="0"/>
                        <a:ea typeface="Arial" panose="020B0604020202020204" pitchFamily="34" charset="0"/>
                      </a:endParaRPr>
                    </a:p>
                  </a:txBody>
                  <a:tcPr marL="55002" marR="59115" marT="4626" marB="0"/>
                </a:tc>
                <a:tc>
                  <a:txBody>
                    <a:bodyPr/>
                    <a:lstStyle/>
                    <a:p>
                      <a:pPr marL="635" marR="0" indent="0" algn="l">
                        <a:lnSpc>
                          <a:spcPct val="107000"/>
                        </a:lnSpc>
                        <a:spcBef>
                          <a:spcPts val="0"/>
                        </a:spcBef>
                        <a:spcAft>
                          <a:spcPts val="0"/>
                        </a:spcAft>
                      </a:pPr>
                      <a:r>
                        <a:rPr lang="en-US" sz="700">
                          <a:effectLst/>
                        </a:rPr>
                        <a:t>0321 Journalism and reporting </a:t>
                      </a:r>
                      <a:endParaRPr lang="en-US" sz="900">
                        <a:effectLst/>
                      </a:endParaRPr>
                    </a:p>
                    <a:p>
                      <a:pPr marL="635" marR="0" indent="0" algn="l">
                        <a:lnSpc>
                          <a:spcPct val="100000"/>
                        </a:lnSpc>
                        <a:spcBef>
                          <a:spcPts val="0"/>
                        </a:spcBef>
                        <a:spcAft>
                          <a:spcPts val="0"/>
                        </a:spcAft>
                      </a:pPr>
                      <a:r>
                        <a:rPr lang="en-US" sz="700">
                          <a:effectLst/>
                        </a:rPr>
                        <a:t>0322 Library, information and archival studies </a:t>
                      </a:r>
                      <a:endParaRPr lang="en-US" sz="900">
                        <a:effectLst/>
                      </a:endParaRPr>
                    </a:p>
                    <a:p>
                      <a:pPr marL="635" marR="0" indent="0" algn="l">
                        <a:lnSpc>
                          <a:spcPct val="107000"/>
                        </a:lnSpc>
                        <a:spcBef>
                          <a:spcPts val="0"/>
                        </a:spcBef>
                        <a:spcAft>
                          <a:spcPts val="0"/>
                        </a:spcAft>
                      </a:pPr>
                      <a:r>
                        <a:rPr lang="en-US" sz="700">
                          <a:effectLst/>
                        </a:rPr>
                        <a:t> </a:t>
                      </a:r>
                      <a:endParaRPr lang="en-US" sz="900">
                        <a:solidFill>
                          <a:srgbClr val="000000"/>
                        </a:solidFill>
                        <a:effectLst/>
                        <a:latin typeface="Arial" panose="020B0604020202020204" pitchFamily="34" charset="0"/>
                        <a:ea typeface="Arial" panose="020B0604020202020204" pitchFamily="34" charset="0"/>
                      </a:endParaRPr>
                    </a:p>
                  </a:txBody>
                  <a:tcPr marL="55002" marR="59115" marT="4626" marB="0"/>
                </a:tc>
              </a:tr>
              <a:tr h="1245419">
                <a:tc rowSpan="2">
                  <a:txBody>
                    <a:bodyPr/>
                    <a:lstStyle/>
                    <a:p>
                      <a:pPr marL="0" marR="0" indent="0" algn="l">
                        <a:lnSpc>
                          <a:spcPct val="107000"/>
                        </a:lnSpc>
                        <a:spcBef>
                          <a:spcPts val="0"/>
                        </a:spcBef>
                        <a:spcAft>
                          <a:spcPts val="0"/>
                        </a:spcAft>
                      </a:pPr>
                      <a:r>
                        <a:rPr lang="en-US" sz="700">
                          <a:effectLst/>
                        </a:rPr>
                        <a:t>04 Business, administration and law </a:t>
                      </a:r>
                      <a:endParaRPr lang="en-US" sz="900">
                        <a:solidFill>
                          <a:srgbClr val="000000"/>
                        </a:solidFill>
                        <a:effectLst/>
                        <a:latin typeface="Arial" panose="020B0604020202020204" pitchFamily="34" charset="0"/>
                        <a:ea typeface="Arial" panose="020B0604020202020204" pitchFamily="34" charset="0"/>
                      </a:endParaRPr>
                    </a:p>
                  </a:txBody>
                  <a:tcPr marL="55002" marR="59115" marT="4626" marB="0"/>
                </a:tc>
                <a:tc>
                  <a:txBody>
                    <a:bodyPr/>
                    <a:lstStyle/>
                    <a:p>
                      <a:pPr marL="635" marR="0" indent="0" algn="l">
                        <a:lnSpc>
                          <a:spcPct val="107000"/>
                        </a:lnSpc>
                        <a:spcBef>
                          <a:spcPts val="0"/>
                        </a:spcBef>
                        <a:spcAft>
                          <a:spcPts val="0"/>
                        </a:spcAft>
                      </a:pPr>
                      <a:r>
                        <a:rPr lang="en-US" sz="700">
                          <a:effectLst/>
                        </a:rPr>
                        <a:t>041 Business and administration </a:t>
                      </a:r>
                      <a:endParaRPr lang="en-US" sz="900">
                        <a:solidFill>
                          <a:srgbClr val="000000"/>
                        </a:solidFill>
                        <a:effectLst/>
                        <a:latin typeface="Arial" panose="020B0604020202020204" pitchFamily="34" charset="0"/>
                        <a:ea typeface="Arial" panose="020B0604020202020204" pitchFamily="34" charset="0"/>
                      </a:endParaRPr>
                    </a:p>
                  </a:txBody>
                  <a:tcPr marL="55002" marR="59115" marT="4626" marB="0"/>
                </a:tc>
                <a:tc>
                  <a:txBody>
                    <a:bodyPr/>
                    <a:lstStyle/>
                    <a:p>
                      <a:pPr marL="635" marR="0" indent="0" algn="l">
                        <a:lnSpc>
                          <a:spcPct val="107000"/>
                        </a:lnSpc>
                        <a:spcBef>
                          <a:spcPts val="0"/>
                        </a:spcBef>
                        <a:spcAft>
                          <a:spcPts val="0"/>
                        </a:spcAft>
                      </a:pPr>
                      <a:r>
                        <a:rPr lang="en-US" sz="700">
                          <a:effectLst/>
                        </a:rPr>
                        <a:t>0411 Accounting and taxation </a:t>
                      </a:r>
                      <a:endParaRPr lang="en-US" sz="900">
                        <a:effectLst/>
                      </a:endParaRPr>
                    </a:p>
                    <a:p>
                      <a:pPr marL="635" marR="0" indent="0" algn="l">
                        <a:lnSpc>
                          <a:spcPct val="107000"/>
                        </a:lnSpc>
                        <a:spcBef>
                          <a:spcPts val="0"/>
                        </a:spcBef>
                        <a:spcAft>
                          <a:spcPts val="0"/>
                        </a:spcAft>
                      </a:pPr>
                      <a:r>
                        <a:rPr lang="en-US" sz="700">
                          <a:effectLst/>
                        </a:rPr>
                        <a:t>0412 Finance, banking and insurance </a:t>
                      </a:r>
                      <a:endParaRPr lang="en-US" sz="900">
                        <a:effectLst/>
                      </a:endParaRPr>
                    </a:p>
                    <a:p>
                      <a:pPr marL="635" marR="0" indent="0" algn="l">
                        <a:lnSpc>
                          <a:spcPct val="107000"/>
                        </a:lnSpc>
                        <a:spcBef>
                          <a:spcPts val="0"/>
                        </a:spcBef>
                        <a:spcAft>
                          <a:spcPts val="0"/>
                        </a:spcAft>
                      </a:pPr>
                      <a:r>
                        <a:rPr lang="en-US" sz="700">
                          <a:effectLst/>
                        </a:rPr>
                        <a:t>0413 Management and administration </a:t>
                      </a:r>
                      <a:endParaRPr lang="en-US" sz="900">
                        <a:effectLst/>
                      </a:endParaRPr>
                    </a:p>
                    <a:p>
                      <a:pPr marL="635" marR="0" indent="0" algn="l">
                        <a:lnSpc>
                          <a:spcPct val="107000"/>
                        </a:lnSpc>
                        <a:spcBef>
                          <a:spcPts val="0"/>
                        </a:spcBef>
                        <a:spcAft>
                          <a:spcPts val="0"/>
                        </a:spcAft>
                      </a:pPr>
                      <a:r>
                        <a:rPr lang="en-US" sz="700">
                          <a:effectLst/>
                        </a:rPr>
                        <a:t>0414 Marketing and advertising </a:t>
                      </a:r>
                      <a:endParaRPr lang="en-US" sz="900">
                        <a:effectLst/>
                      </a:endParaRPr>
                    </a:p>
                    <a:p>
                      <a:pPr marL="635" marR="0" indent="0" algn="l">
                        <a:lnSpc>
                          <a:spcPct val="107000"/>
                        </a:lnSpc>
                        <a:spcBef>
                          <a:spcPts val="0"/>
                        </a:spcBef>
                        <a:spcAft>
                          <a:spcPts val="0"/>
                        </a:spcAft>
                      </a:pPr>
                      <a:r>
                        <a:rPr lang="en-US" sz="700">
                          <a:effectLst/>
                        </a:rPr>
                        <a:t>0415 Secretarial and office work </a:t>
                      </a:r>
                      <a:endParaRPr lang="en-US" sz="900">
                        <a:effectLst/>
                      </a:endParaRPr>
                    </a:p>
                    <a:p>
                      <a:pPr marL="635" marR="0" indent="0" algn="l">
                        <a:lnSpc>
                          <a:spcPct val="107000"/>
                        </a:lnSpc>
                        <a:spcBef>
                          <a:spcPts val="0"/>
                        </a:spcBef>
                        <a:spcAft>
                          <a:spcPts val="0"/>
                        </a:spcAft>
                      </a:pPr>
                      <a:r>
                        <a:rPr lang="en-US" sz="700">
                          <a:effectLst/>
                        </a:rPr>
                        <a:t>0416 Wholesale and retail sales </a:t>
                      </a:r>
                      <a:endParaRPr lang="en-US" sz="900">
                        <a:effectLst/>
                      </a:endParaRPr>
                    </a:p>
                    <a:p>
                      <a:pPr marL="635" marR="0" indent="0" algn="l">
                        <a:lnSpc>
                          <a:spcPct val="107000"/>
                        </a:lnSpc>
                        <a:spcBef>
                          <a:spcPts val="0"/>
                        </a:spcBef>
                        <a:spcAft>
                          <a:spcPts val="0"/>
                        </a:spcAft>
                      </a:pPr>
                      <a:r>
                        <a:rPr lang="en-US" sz="700">
                          <a:effectLst/>
                        </a:rPr>
                        <a:t>0417 Work skills </a:t>
                      </a:r>
                      <a:endParaRPr lang="en-US" sz="900">
                        <a:effectLst/>
                      </a:endParaRPr>
                    </a:p>
                    <a:p>
                      <a:pPr marL="635" marR="0" indent="0" algn="l">
                        <a:lnSpc>
                          <a:spcPct val="107000"/>
                        </a:lnSpc>
                        <a:spcBef>
                          <a:spcPts val="0"/>
                        </a:spcBef>
                        <a:spcAft>
                          <a:spcPts val="0"/>
                        </a:spcAft>
                      </a:pPr>
                      <a:r>
                        <a:rPr lang="en-US" sz="700">
                          <a:effectLst/>
                        </a:rPr>
                        <a:t> </a:t>
                      </a:r>
                      <a:endParaRPr lang="en-US" sz="900">
                        <a:solidFill>
                          <a:srgbClr val="000000"/>
                        </a:solidFill>
                        <a:effectLst/>
                        <a:latin typeface="Arial" panose="020B0604020202020204" pitchFamily="34" charset="0"/>
                        <a:ea typeface="Arial" panose="020B0604020202020204" pitchFamily="34" charset="0"/>
                      </a:endParaRPr>
                    </a:p>
                  </a:txBody>
                  <a:tcPr marL="55002" marR="59115" marT="4626" marB="0"/>
                </a:tc>
              </a:tr>
              <a:tr h="252949">
                <a:tc vMerge="1">
                  <a:txBody>
                    <a:bodyPr/>
                    <a:lstStyle/>
                    <a:p>
                      <a:endParaRPr lang="en-US"/>
                    </a:p>
                  </a:txBody>
                  <a:tcPr/>
                </a:tc>
                <a:tc>
                  <a:txBody>
                    <a:bodyPr/>
                    <a:lstStyle/>
                    <a:p>
                      <a:pPr marL="635" marR="0" indent="0" algn="l">
                        <a:lnSpc>
                          <a:spcPct val="107000"/>
                        </a:lnSpc>
                        <a:spcBef>
                          <a:spcPts val="0"/>
                        </a:spcBef>
                        <a:spcAft>
                          <a:spcPts val="0"/>
                        </a:spcAft>
                      </a:pPr>
                      <a:r>
                        <a:rPr lang="en-US" sz="700">
                          <a:effectLst/>
                        </a:rPr>
                        <a:t>042 Law </a:t>
                      </a:r>
                      <a:endParaRPr lang="en-US" sz="900">
                        <a:solidFill>
                          <a:srgbClr val="000000"/>
                        </a:solidFill>
                        <a:effectLst/>
                        <a:latin typeface="Arial" panose="020B0604020202020204" pitchFamily="34" charset="0"/>
                        <a:ea typeface="Arial" panose="020B0604020202020204" pitchFamily="34" charset="0"/>
                      </a:endParaRPr>
                    </a:p>
                  </a:txBody>
                  <a:tcPr marL="55002" marR="59115" marT="4626" marB="0"/>
                </a:tc>
                <a:tc>
                  <a:txBody>
                    <a:bodyPr/>
                    <a:lstStyle/>
                    <a:p>
                      <a:pPr marL="635" marR="0" indent="0" algn="l">
                        <a:lnSpc>
                          <a:spcPct val="107000"/>
                        </a:lnSpc>
                        <a:spcBef>
                          <a:spcPts val="0"/>
                        </a:spcBef>
                        <a:spcAft>
                          <a:spcPts val="0"/>
                        </a:spcAft>
                      </a:pPr>
                      <a:r>
                        <a:rPr lang="en-US" sz="700" dirty="0">
                          <a:effectLst/>
                        </a:rPr>
                        <a:t>0421 Law </a:t>
                      </a:r>
                      <a:endParaRPr lang="en-US" sz="900" dirty="0">
                        <a:effectLst/>
                      </a:endParaRPr>
                    </a:p>
                    <a:p>
                      <a:pPr marL="635" marR="0" indent="0" algn="l">
                        <a:lnSpc>
                          <a:spcPct val="107000"/>
                        </a:lnSpc>
                        <a:spcBef>
                          <a:spcPts val="0"/>
                        </a:spcBef>
                        <a:spcAft>
                          <a:spcPts val="0"/>
                        </a:spcAft>
                      </a:pPr>
                      <a:r>
                        <a:rPr lang="en-US" sz="700" dirty="0">
                          <a:effectLst/>
                        </a:rPr>
                        <a:t> </a:t>
                      </a:r>
                      <a:endParaRPr lang="en-US" sz="900" dirty="0">
                        <a:solidFill>
                          <a:srgbClr val="000000"/>
                        </a:solidFill>
                        <a:effectLst/>
                        <a:latin typeface="Arial" panose="020B0604020202020204" pitchFamily="34" charset="0"/>
                        <a:ea typeface="Arial" panose="020B0604020202020204" pitchFamily="34" charset="0"/>
                      </a:endParaRPr>
                    </a:p>
                  </a:txBody>
                  <a:tcPr marL="55002" marR="59115" marT="4626" marB="0"/>
                </a:tc>
              </a:tr>
            </a:tbl>
          </a:graphicData>
        </a:graphic>
      </p:graphicFrame>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830001"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smtClean="0">
                <a:ln>
                  <a:noFill/>
                </a:ln>
                <a:solidFill>
                  <a:srgbClr val="000000"/>
                </a:solidFill>
                <a:effectLst/>
                <a:latin typeface="Arial" panose="020B0604020202020204" pitchFamily="34" charset="0"/>
                <a:ea typeface="Arial" panose="020B0604020202020204" pitchFamily="34" charset="0"/>
              </a:rPr>
              <a:t>Appendix I.  ISCED fields of education and training</a:t>
            </a:r>
            <a:r>
              <a:rPr kumimoji="0" lang="en-US" altLang="en-US" sz="1100" b="0" i="0" u="none" strike="noStrike" cap="none" normalizeH="0" baseline="0" smtClean="0">
                <a:ln>
                  <a:noFill/>
                </a:ln>
                <a:solidFill>
                  <a:srgbClr val="000000"/>
                </a:solidFill>
                <a:effectLst/>
                <a:latin typeface="Arial" panose="020B0604020202020204" pitchFamily="34" charset="0"/>
                <a:ea typeface="Arial" panose="020B0604020202020204" pitchFamily="34" charset="0"/>
              </a:rPr>
              <a:t> </a:t>
            </a:r>
            <a:endParaRPr kumimoji="0" lang="en-US" altLang="en-US" sz="1400" b="1" i="0" u="none" strike="noStrike" cap="none" normalizeH="0" baseline="0" smtClean="0">
              <a:ln>
                <a:noFill/>
              </a:ln>
              <a:solidFill>
                <a:srgbClr val="000000"/>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rPr>
              <a:t> 	</a:t>
            </a:r>
            <a:r>
              <a:rPr kumimoji="0" lang="en-US" altLang="en-US" sz="800" b="0" i="0" u="none" strike="noStrike" cap="none" normalizeH="0" baseline="0" smtClean="0">
                <a:ln>
                  <a:noFill/>
                </a:ln>
                <a:solidFill>
                  <a:schemeClr val="tx1"/>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77114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668780" y="306355"/>
          <a:ext cx="5669915" cy="5942269"/>
        </p:xfrm>
        <a:graphic>
          <a:graphicData uri="http://schemas.openxmlformats.org/drawingml/2006/table">
            <a:tbl>
              <a:tblPr firstRow="1" firstCol="1" bandRow="1">
                <a:tableStyleId>{5C22544A-7EE6-4342-B048-85BDC9FD1C3A}</a:tableStyleId>
              </a:tblPr>
              <a:tblGrid>
                <a:gridCol w="1837003"/>
                <a:gridCol w="1916456"/>
                <a:gridCol w="1916456"/>
              </a:tblGrid>
              <a:tr h="269240">
                <a:tc>
                  <a:txBody>
                    <a:bodyPr/>
                    <a:lstStyle/>
                    <a:p>
                      <a:pPr marL="0" marR="0" indent="0" algn="l">
                        <a:lnSpc>
                          <a:spcPct val="107000"/>
                        </a:lnSpc>
                        <a:spcBef>
                          <a:spcPts val="0"/>
                        </a:spcBef>
                        <a:spcAft>
                          <a:spcPts val="0"/>
                        </a:spcAft>
                      </a:pPr>
                      <a:r>
                        <a:rPr lang="en-US" sz="1100">
                          <a:effectLst/>
                        </a:rPr>
                        <a:t>Broad field </a:t>
                      </a:r>
                      <a:endParaRPr lang="en-US" sz="1100">
                        <a:solidFill>
                          <a:srgbClr val="000000"/>
                        </a:solidFill>
                        <a:effectLst/>
                        <a:latin typeface="Arial" panose="020B0604020202020204" pitchFamily="34" charset="0"/>
                        <a:ea typeface="Arial" panose="020B0604020202020204" pitchFamily="34" charset="0"/>
                      </a:endParaRPr>
                    </a:p>
                  </a:txBody>
                  <a:tcPr marL="67945" marR="40005" marT="5715" marB="0"/>
                </a:tc>
                <a:tc>
                  <a:txBody>
                    <a:bodyPr/>
                    <a:lstStyle/>
                    <a:p>
                      <a:pPr marL="635" marR="0" indent="0" algn="l">
                        <a:lnSpc>
                          <a:spcPct val="107000"/>
                        </a:lnSpc>
                        <a:spcBef>
                          <a:spcPts val="0"/>
                        </a:spcBef>
                        <a:spcAft>
                          <a:spcPts val="0"/>
                        </a:spcAft>
                      </a:pPr>
                      <a:r>
                        <a:rPr lang="en-US" sz="1100">
                          <a:effectLst/>
                        </a:rPr>
                        <a:t>Narrow field </a:t>
                      </a:r>
                      <a:endParaRPr lang="en-US" sz="1100">
                        <a:solidFill>
                          <a:srgbClr val="000000"/>
                        </a:solidFill>
                        <a:effectLst/>
                        <a:latin typeface="Arial" panose="020B0604020202020204" pitchFamily="34" charset="0"/>
                        <a:ea typeface="Arial" panose="020B0604020202020204" pitchFamily="34" charset="0"/>
                      </a:endParaRPr>
                    </a:p>
                  </a:txBody>
                  <a:tcPr marL="67945" marR="40005" marT="5715" marB="0"/>
                </a:tc>
                <a:tc>
                  <a:txBody>
                    <a:bodyPr/>
                    <a:lstStyle/>
                    <a:p>
                      <a:pPr marL="635" marR="0" indent="0" algn="l">
                        <a:lnSpc>
                          <a:spcPct val="107000"/>
                        </a:lnSpc>
                        <a:spcBef>
                          <a:spcPts val="0"/>
                        </a:spcBef>
                        <a:spcAft>
                          <a:spcPts val="0"/>
                        </a:spcAft>
                      </a:pPr>
                      <a:r>
                        <a:rPr lang="en-US" sz="1100">
                          <a:effectLst/>
                        </a:rPr>
                        <a:t>Detailed field </a:t>
                      </a:r>
                      <a:endParaRPr lang="en-US" sz="1100">
                        <a:solidFill>
                          <a:srgbClr val="000000"/>
                        </a:solidFill>
                        <a:effectLst/>
                        <a:latin typeface="Arial" panose="020B0604020202020204" pitchFamily="34" charset="0"/>
                        <a:ea typeface="Arial" panose="020B0604020202020204" pitchFamily="34" charset="0"/>
                      </a:endParaRPr>
                    </a:p>
                  </a:txBody>
                  <a:tcPr marL="67945" marR="40005" marT="5715" marB="0"/>
                </a:tc>
              </a:tr>
              <a:tr h="401320">
                <a:tc rowSpan="4">
                  <a:txBody>
                    <a:bodyPr/>
                    <a:lstStyle/>
                    <a:p>
                      <a:pPr marL="0" marR="0" indent="0" algn="l">
                        <a:lnSpc>
                          <a:spcPct val="107000"/>
                        </a:lnSpc>
                        <a:spcBef>
                          <a:spcPts val="0"/>
                        </a:spcBef>
                        <a:spcAft>
                          <a:spcPts val="0"/>
                        </a:spcAft>
                      </a:pPr>
                      <a:r>
                        <a:rPr lang="en-US" sz="900">
                          <a:effectLst/>
                        </a:rPr>
                        <a:t>05 Natural sciences, </a:t>
                      </a:r>
                      <a:endParaRPr lang="en-US" sz="1100">
                        <a:effectLst/>
                      </a:endParaRPr>
                    </a:p>
                    <a:p>
                      <a:pPr marL="0" marR="0" indent="0" algn="l">
                        <a:lnSpc>
                          <a:spcPct val="107000"/>
                        </a:lnSpc>
                        <a:spcBef>
                          <a:spcPts val="0"/>
                        </a:spcBef>
                        <a:spcAft>
                          <a:spcPts val="0"/>
                        </a:spcAft>
                      </a:pPr>
                      <a:r>
                        <a:rPr lang="en-US" sz="900">
                          <a:effectLst/>
                        </a:rPr>
                        <a:t>mathematics and </a:t>
                      </a:r>
                      <a:endParaRPr lang="en-US" sz="1100">
                        <a:effectLst/>
                      </a:endParaRPr>
                    </a:p>
                    <a:p>
                      <a:pPr marL="0" marR="0" indent="0" algn="l">
                        <a:lnSpc>
                          <a:spcPct val="107000"/>
                        </a:lnSpc>
                        <a:spcBef>
                          <a:spcPts val="0"/>
                        </a:spcBef>
                        <a:spcAft>
                          <a:spcPts val="0"/>
                        </a:spcAft>
                      </a:pPr>
                      <a:r>
                        <a:rPr lang="en-US" sz="900">
                          <a:effectLst/>
                        </a:rPr>
                        <a:t>statistics </a:t>
                      </a:r>
                      <a:endParaRPr lang="en-US" sz="1100">
                        <a:solidFill>
                          <a:srgbClr val="000000"/>
                        </a:solidFill>
                        <a:effectLst/>
                        <a:latin typeface="Arial" panose="020B0604020202020204" pitchFamily="34" charset="0"/>
                        <a:ea typeface="Arial" panose="020B0604020202020204" pitchFamily="34" charset="0"/>
                      </a:endParaRPr>
                    </a:p>
                  </a:txBody>
                  <a:tcPr marL="67945" marR="40005" marT="5715" marB="0"/>
                </a:tc>
                <a:tc>
                  <a:txBody>
                    <a:bodyPr/>
                    <a:lstStyle/>
                    <a:p>
                      <a:pPr marL="635" marR="0" indent="0" algn="l">
                        <a:lnSpc>
                          <a:spcPct val="107000"/>
                        </a:lnSpc>
                        <a:spcBef>
                          <a:spcPts val="0"/>
                        </a:spcBef>
                        <a:spcAft>
                          <a:spcPts val="0"/>
                        </a:spcAft>
                      </a:pPr>
                      <a:r>
                        <a:rPr lang="en-US" sz="900">
                          <a:effectLst/>
                        </a:rPr>
                        <a:t>051 Biological and related sciences </a:t>
                      </a:r>
                      <a:endParaRPr lang="en-US" sz="1100">
                        <a:solidFill>
                          <a:srgbClr val="000000"/>
                        </a:solidFill>
                        <a:effectLst/>
                        <a:latin typeface="Arial" panose="020B0604020202020204" pitchFamily="34" charset="0"/>
                        <a:ea typeface="Arial" panose="020B0604020202020204" pitchFamily="34" charset="0"/>
                      </a:endParaRPr>
                    </a:p>
                  </a:txBody>
                  <a:tcPr marL="67945" marR="40005" marT="5715" marB="0"/>
                </a:tc>
                <a:tc>
                  <a:txBody>
                    <a:bodyPr/>
                    <a:lstStyle/>
                    <a:p>
                      <a:pPr marL="635" marR="0" indent="0" algn="l">
                        <a:lnSpc>
                          <a:spcPct val="107000"/>
                        </a:lnSpc>
                        <a:spcBef>
                          <a:spcPts val="0"/>
                        </a:spcBef>
                        <a:spcAft>
                          <a:spcPts val="0"/>
                        </a:spcAft>
                      </a:pPr>
                      <a:r>
                        <a:rPr lang="en-US" sz="900">
                          <a:effectLst/>
                        </a:rPr>
                        <a:t>0511 Biology </a:t>
                      </a:r>
                      <a:endParaRPr lang="en-US" sz="1100">
                        <a:effectLst/>
                      </a:endParaRPr>
                    </a:p>
                    <a:p>
                      <a:pPr marL="635" marR="0" indent="0" algn="l">
                        <a:lnSpc>
                          <a:spcPct val="107000"/>
                        </a:lnSpc>
                        <a:spcBef>
                          <a:spcPts val="0"/>
                        </a:spcBef>
                        <a:spcAft>
                          <a:spcPts val="0"/>
                        </a:spcAft>
                      </a:pPr>
                      <a:r>
                        <a:rPr lang="en-US" sz="900">
                          <a:effectLst/>
                        </a:rPr>
                        <a:t>0512 Biochemistry </a:t>
                      </a:r>
                      <a:endParaRPr lang="en-US" sz="1100">
                        <a:effectLst/>
                      </a:endParaRPr>
                    </a:p>
                    <a:p>
                      <a:pPr marL="635" marR="0" indent="0" algn="l">
                        <a:lnSpc>
                          <a:spcPct val="107000"/>
                        </a:lnSpc>
                        <a:spcBef>
                          <a:spcPts val="0"/>
                        </a:spcBef>
                        <a:spcAft>
                          <a:spcPts val="0"/>
                        </a:spcAft>
                      </a:pPr>
                      <a:r>
                        <a:rPr lang="en-US" sz="900">
                          <a:effectLst/>
                        </a:rPr>
                        <a:t> </a:t>
                      </a:r>
                      <a:endParaRPr lang="en-US" sz="1100">
                        <a:solidFill>
                          <a:srgbClr val="000000"/>
                        </a:solidFill>
                        <a:effectLst/>
                        <a:latin typeface="Arial" panose="020B0604020202020204" pitchFamily="34" charset="0"/>
                        <a:ea typeface="Arial" panose="020B0604020202020204" pitchFamily="34" charset="0"/>
                      </a:endParaRPr>
                    </a:p>
                  </a:txBody>
                  <a:tcPr marL="67945" marR="40005" marT="5715" marB="0"/>
                </a:tc>
              </a:tr>
              <a:tr h="401320">
                <a:tc vMerge="1">
                  <a:txBody>
                    <a:bodyPr/>
                    <a:lstStyle/>
                    <a:p>
                      <a:endParaRPr lang="en-US"/>
                    </a:p>
                  </a:txBody>
                  <a:tcPr/>
                </a:tc>
                <a:tc>
                  <a:txBody>
                    <a:bodyPr/>
                    <a:lstStyle/>
                    <a:p>
                      <a:pPr marL="635" marR="0" indent="0" algn="l">
                        <a:lnSpc>
                          <a:spcPct val="107000"/>
                        </a:lnSpc>
                        <a:spcBef>
                          <a:spcPts val="0"/>
                        </a:spcBef>
                        <a:spcAft>
                          <a:spcPts val="0"/>
                        </a:spcAft>
                      </a:pPr>
                      <a:r>
                        <a:rPr lang="en-US" sz="900">
                          <a:effectLst/>
                        </a:rPr>
                        <a:t>052 Environment </a:t>
                      </a:r>
                      <a:endParaRPr lang="en-US" sz="1100">
                        <a:solidFill>
                          <a:srgbClr val="000000"/>
                        </a:solidFill>
                        <a:effectLst/>
                        <a:latin typeface="Arial" panose="020B0604020202020204" pitchFamily="34" charset="0"/>
                        <a:ea typeface="Arial" panose="020B0604020202020204" pitchFamily="34" charset="0"/>
                      </a:endParaRPr>
                    </a:p>
                  </a:txBody>
                  <a:tcPr marL="67945" marR="40005" marT="5715" marB="0"/>
                </a:tc>
                <a:tc>
                  <a:txBody>
                    <a:bodyPr/>
                    <a:lstStyle/>
                    <a:p>
                      <a:pPr marL="635" marR="0" indent="0" algn="l">
                        <a:lnSpc>
                          <a:spcPct val="107000"/>
                        </a:lnSpc>
                        <a:spcBef>
                          <a:spcPts val="0"/>
                        </a:spcBef>
                        <a:spcAft>
                          <a:spcPts val="0"/>
                        </a:spcAft>
                      </a:pPr>
                      <a:r>
                        <a:rPr lang="en-US" sz="900">
                          <a:effectLst/>
                        </a:rPr>
                        <a:t>0521 Environmental sciences </a:t>
                      </a:r>
                      <a:endParaRPr lang="en-US" sz="1100">
                        <a:effectLst/>
                      </a:endParaRPr>
                    </a:p>
                    <a:p>
                      <a:pPr marL="635" marR="0" indent="0" algn="l">
                        <a:lnSpc>
                          <a:spcPct val="107000"/>
                        </a:lnSpc>
                        <a:spcBef>
                          <a:spcPts val="0"/>
                        </a:spcBef>
                        <a:spcAft>
                          <a:spcPts val="0"/>
                        </a:spcAft>
                      </a:pPr>
                      <a:r>
                        <a:rPr lang="en-US" sz="900">
                          <a:effectLst/>
                        </a:rPr>
                        <a:t>0522 Natural environments and wildlife </a:t>
                      </a:r>
                      <a:endParaRPr lang="en-US" sz="1100">
                        <a:effectLst/>
                      </a:endParaRPr>
                    </a:p>
                    <a:p>
                      <a:pPr marL="635" marR="0" indent="0" algn="l">
                        <a:lnSpc>
                          <a:spcPct val="107000"/>
                        </a:lnSpc>
                        <a:spcBef>
                          <a:spcPts val="0"/>
                        </a:spcBef>
                        <a:spcAft>
                          <a:spcPts val="0"/>
                        </a:spcAft>
                      </a:pPr>
                      <a:r>
                        <a:rPr lang="en-US" sz="900">
                          <a:effectLst/>
                        </a:rPr>
                        <a:t> </a:t>
                      </a:r>
                      <a:endParaRPr lang="en-US" sz="1100">
                        <a:solidFill>
                          <a:srgbClr val="000000"/>
                        </a:solidFill>
                        <a:effectLst/>
                        <a:latin typeface="Arial" panose="020B0604020202020204" pitchFamily="34" charset="0"/>
                        <a:ea typeface="Arial" panose="020B0604020202020204" pitchFamily="34" charset="0"/>
                      </a:endParaRPr>
                    </a:p>
                  </a:txBody>
                  <a:tcPr marL="67945" marR="40005" marT="5715" marB="0"/>
                </a:tc>
              </a:tr>
              <a:tr h="532130">
                <a:tc vMerge="1">
                  <a:txBody>
                    <a:bodyPr/>
                    <a:lstStyle/>
                    <a:p>
                      <a:endParaRPr lang="en-US"/>
                    </a:p>
                  </a:txBody>
                  <a:tcPr/>
                </a:tc>
                <a:tc>
                  <a:txBody>
                    <a:bodyPr/>
                    <a:lstStyle/>
                    <a:p>
                      <a:pPr marL="635" marR="0" indent="0" algn="l">
                        <a:lnSpc>
                          <a:spcPct val="107000"/>
                        </a:lnSpc>
                        <a:spcBef>
                          <a:spcPts val="0"/>
                        </a:spcBef>
                        <a:spcAft>
                          <a:spcPts val="0"/>
                        </a:spcAft>
                      </a:pPr>
                      <a:r>
                        <a:rPr lang="en-US" sz="900">
                          <a:effectLst/>
                        </a:rPr>
                        <a:t>053 Physical sciences </a:t>
                      </a:r>
                      <a:endParaRPr lang="en-US" sz="1100">
                        <a:solidFill>
                          <a:srgbClr val="000000"/>
                        </a:solidFill>
                        <a:effectLst/>
                        <a:latin typeface="Arial" panose="020B0604020202020204" pitchFamily="34" charset="0"/>
                        <a:ea typeface="Arial" panose="020B0604020202020204" pitchFamily="34" charset="0"/>
                      </a:endParaRPr>
                    </a:p>
                  </a:txBody>
                  <a:tcPr marL="67945" marR="40005" marT="5715" marB="0"/>
                </a:tc>
                <a:tc>
                  <a:txBody>
                    <a:bodyPr/>
                    <a:lstStyle/>
                    <a:p>
                      <a:pPr marL="635" marR="0" indent="0" algn="l">
                        <a:lnSpc>
                          <a:spcPct val="107000"/>
                        </a:lnSpc>
                        <a:spcBef>
                          <a:spcPts val="0"/>
                        </a:spcBef>
                        <a:spcAft>
                          <a:spcPts val="0"/>
                        </a:spcAft>
                      </a:pPr>
                      <a:r>
                        <a:rPr lang="en-US" sz="900">
                          <a:effectLst/>
                        </a:rPr>
                        <a:t>0531 Chemistry </a:t>
                      </a:r>
                      <a:endParaRPr lang="en-US" sz="1100">
                        <a:effectLst/>
                      </a:endParaRPr>
                    </a:p>
                    <a:p>
                      <a:pPr marL="635" marR="0" indent="0" algn="l">
                        <a:lnSpc>
                          <a:spcPct val="107000"/>
                        </a:lnSpc>
                        <a:spcBef>
                          <a:spcPts val="0"/>
                        </a:spcBef>
                        <a:spcAft>
                          <a:spcPts val="0"/>
                        </a:spcAft>
                      </a:pPr>
                      <a:r>
                        <a:rPr lang="en-US" sz="900">
                          <a:effectLst/>
                        </a:rPr>
                        <a:t>0532 Earth sciences </a:t>
                      </a:r>
                      <a:endParaRPr lang="en-US" sz="1100">
                        <a:effectLst/>
                      </a:endParaRPr>
                    </a:p>
                    <a:p>
                      <a:pPr marL="635" marR="0" indent="0" algn="l">
                        <a:lnSpc>
                          <a:spcPct val="107000"/>
                        </a:lnSpc>
                        <a:spcBef>
                          <a:spcPts val="0"/>
                        </a:spcBef>
                        <a:spcAft>
                          <a:spcPts val="0"/>
                        </a:spcAft>
                      </a:pPr>
                      <a:r>
                        <a:rPr lang="en-US" sz="900">
                          <a:effectLst/>
                        </a:rPr>
                        <a:t>0533 Physics </a:t>
                      </a:r>
                      <a:endParaRPr lang="en-US" sz="1100">
                        <a:effectLst/>
                      </a:endParaRPr>
                    </a:p>
                    <a:p>
                      <a:pPr marL="635" marR="0" indent="0" algn="l">
                        <a:lnSpc>
                          <a:spcPct val="107000"/>
                        </a:lnSpc>
                        <a:spcBef>
                          <a:spcPts val="0"/>
                        </a:spcBef>
                        <a:spcAft>
                          <a:spcPts val="0"/>
                        </a:spcAft>
                      </a:pPr>
                      <a:r>
                        <a:rPr lang="en-US" sz="900">
                          <a:effectLst/>
                        </a:rPr>
                        <a:t> </a:t>
                      </a:r>
                      <a:endParaRPr lang="en-US" sz="1100">
                        <a:solidFill>
                          <a:srgbClr val="000000"/>
                        </a:solidFill>
                        <a:effectLst/>
                        <a:latin typeface="Arial" panose="020B0604020202020204" pitchFamily="34" charset="0"/>
                        <a:ea typeface="Arial" panose="020B0604020202020204" pitchFamily="34" charset="0"/>
                      </a:endParaRPr>
                    </a:p>
                  </a:txBody>
                  <a:tcPr marL="67945" marR="40005" marT="5715" marB="0"/>
                </a:tc>
              </a:tr>
              <a:tr h="400685">
                <a:tc vMerge="1">
                  <a:txBody>
                    <a:bodyPr/>
                    <a:lstStyle/>
                    <a:p>
                      <a:endParaRPr lang="en-US"/>
                    </a:p>
                  </a:txBody>
                  <a:tcPr/>
                </a:tc>
                <a:tc>
                  <a:txBody>
                    <a:bodyPr/>
                    <a:lstStyle/>
                    <a:p>
                      <a:pPr marL="635" marR="0" indent="0" algn="l">
                        <a:lnSpc>
                          <a:spcPct val="107000"/>
                        </a:lnSpc>
                        <a:spcBef>
                          <a:spcPts val="0"/>
                        </a:spcBef>
                        <a:spcAft>
                          <a:spcPts val="0"/>
                        </a:spcAft>
                      </a:pPr>
                      <a:r>
                        <a:rPr lang="en-US" sz="900">
                          <a:effectLst/>
                        </a:rPr>
                        <a:t>054 Mathematics and statistics </a:t>
                      </a:r>
                      <a:endParaRPr lang="en-US" sz="1100">
                        <a:solidFill>
                          <a:srgbClr val="000000"/>
                        </a:solidFill>
                        <a:effectLst/>
                        <a:latin typeface="Arial" panose="020B0604020202020204" pitchFamily="34" charset="0"/>
                        <a:ea typeface="Arial" panose="020B0604020202020204" pitchFamily="34" charset="0"/>
                      </a:endParaRPr>
                    </a:p>
                  </a:txBody>
                  <a:tcPr marL="67945" marR="40005" marT="5715" marB="0"/>
                </a:tc>
                <a:tc>
                  <a:txBody>
                    <a:bodyPr/>
                    <a:lstStyle/>
                    <a:p>
                      <a:pPr marL="635" marR="0" indent="0" algn="l">
                        <a:lnSpc>
                          <a:spcPct val="107000"/>
                        </a:lnSpc>
                        <a:spcBef>
                          <a:spcPts val="0"/>
                        </a:spcBef>
                        <a:spcAft>
                          <a:spcPts val="0"/>
                        </a:spcAft>
                      </a:pPr>
                      <a:r>
                        <a:rPr lang="en-US" sz="900">
                          <a:effectLst/>
                        </a:rPr>
                        <a:t>0541 Mathematics </a:t>
                      </a:r>
                      <a:endParaRPr lang="en-US" sz="1100">
                        <a:effectLst/>
                      </a:endParaRPr>
                    </a:p>
                    <a:p>
                      <a:pPr marL="635" marR="0" indent="0" algn="l">
                        <a:lnSpc>
                          <a:spcPct val="107000"/>
                        </a:lnSpc>
                        <a:spcBef>
                          <a:spcPts val="0"/>
                        </a:spcBef>
                        <a:spcAft>
                          <a:spcPts val="0"/>
                        </a:spcAft>
                      </a:pPr>
                      <a:r>
                        <a:rPr lang="en-US" sz="900">
                          <a:effectLst/>
                        </a:rPr>
                        <a:t>0542 Statistics </a:t>
                      </a:r>
                      <a:endParaRPr lang="en-US" sz="1100">
                        <a:effectLst/>
                      </a:endParaRPr>
                    </a:p>
                    <a:p>
                      <a:pPr marL="635" marR="0" indent="0" algn="l">
                        <a:lnSpc>
                          <a:spcPct val="107000"/>
                        </a:lnSpc>
                        <a:spcBef>
                          <a:spcPts val="0"/>
                        </a:spcBef>
                        <a:spcAft>
                          <a:spcPts val="0"/>
                        </a:spcAft>
                      </a:pPr>
                      <a:r>
                        <a:rPr lang="en-US" sz="900">
                          <a:effectLst/>
                        </a:rPr>
                        <a:t> </a:t>
                      </a:r>
                      <a:endParaRPr lang="en-US" sz="1100">
                        <a:solidFill>
                          <a:srgbClr val="000000"/>
                        </a:solidFill>
                        <a:effectLst/>
                        <a:latin typeface="Arial" panose="020B0604020202020204" pitchFamily="34" charset="0"/>
                        <a:ea typeface="Arial" panose="020B0604020202020204" pitchFamily="34" charset="0"/>
                      </a:endParaRPr>
                    </a:p>
                  </a:txBody>
                  <a:tcPr marL="67945" marR="40005" marT="5715" marB="0"/>
                </a:tc>
              </a:tr>
              <a:tr h="795020">
                <a:tc>
                  <a:txBody>
                    <a:bodyPr/>
                    <a:lstStyle/>
                    <a:p>
                      <a:pPr marL="0" marR="0" indent="0" algn="l">
                        <a:lnSpc>
                          <a:spcPct val="107000"/>
                        </a:lnSpc>
                        <a:spcBef>
                          <a:spcPts val="0"/>
                        </a:spcBef>
                        <a:spcAft>
                          <a:spcPts val="0"/>
                        </a:spcAft>
                      </a:pPr>
                      <a:r>
                        <a:rPr lang="en-US" sz="900">
                          <a:effectLst/>
                        </a:rPr>
                        <a:t>06 Information and </a:t>
                      </a:r>
                      <a:endParaRPr lang="en-US" sz="1100">
                        <a:effectLst/>
                      </a:endParaRPr>
                    </a:p>
                    <a:p>
                      <a:pPr marL="0" marR="0" indent="0" algn="l">
                        <a:lnSpc>
                          <a:spcPct val="107000"/>
                        </a:lnSpc>
                        <a:spcBef>
                          <a:spcPts val="0"/>
                        </a:spcBef>
                        <a:spcAft>
                          <a:spcPts val="0"/>
                        </a:spcAft>
                      </a:pPr>
                      <a:r>
                        <a:rPr lang="en-US" sz="900">
                          <a:effectLst/>
                        </a:rPr>
                        <a:t>Communication </a:t>
                      </a:r>
                      <a:endParaRPr lang="en-US" sz="1100">
                        <a:effectLst/>
                      </a:endParaRPr>
                    </a:p>
                    <a:p>
                      <a:pPr marL="0" marR="0" indent="0" algn="l">
                        <a:lnSpc>
                          <a:spcPct val="107000"/>
                        </a:lnSpc>
                        <a:spcBef>
                          <a:spcPts val="0"/>
                        </a:spcBef>
                        <a:spcAft>
                          <a:spcPts val="0"/>
                        </a:spcAft>
                      </a:pPr>
                      <a:r>
                        <a:rPr lang="en-US" sz="900">
                          <a:effectLst/>
                        </a:rPr>
                        <a:t>Technologies (ICTs) </a:t>
                      </a:r>
                      <a:endParaRPr lang="en-US" sz="1100">
                        <a:solidFill>
                          <a:srgbClr val="000000"/>
                        </a:solidFill>
                        <a:effectLst/>
                        <a:latin typeface="Arial" panose="020B0604020202020204" pitchFamily="34" charset="0"/>
                        <a:ea typeface="Arial" panose="020B0604020202020204" pitchFamily="34" charset="0"/>
                      </a:endParaRPr>
                    </a:p>
                  </a:txBody>
                  <a:tcPr marL="67945" marR="40005" marT="5715" marB="0"/>
                </a:tc>
                <a:tc>
                  <a:txBody>
                    <a:bodyPr/>
                    <a:lstStyle/>
                    <a:p>
                      <a:pPr marL="635" marR="0" indent="0" algn="l">
                        <a:lnSpc>
                          <a:spcPct val="107000"/>
                        </a:lnSpc>
                        <a:spcBef>
                          <a:spcPts val="0"/>
                        </a:spcBef>
                        <a:spcAft>
                          <a:spcPts val="0"/>
                        </a:spcAft>
                      </a:pPr>
                      <a:r>
                        <a:rPr lang="en-US" sz="900">
                          <a:effectLst/>
                        </a:rPr>
                        <a:t>061 Information and Communication </a:t>
                      </a:r>
                      <a:endParaRPr lang="en-US" sz="1100">
                        <a:effectLst/>
                      </a:endParaRPr>
                    </a:p>
                    <a:p>
                      <a:pPr marL="635" marR="0" indent="0" algn="l">
                        <a:lnSpc>
                          <a:spcPct val="107000"/>
                        </a:lnSpc>
                        <a:spcBef>
                          <a:spcPts val="0"/>
                        </a:spcBef>
                        <a:spcAft>
                          <a:spcPts val="0"/>
                        </a:spcAft>
                      </a:pPr>
                      <a:r>
                        <a:rPr lang="en-US" sz="900">
                          <a:effectLst/>
                        </a:rPr>
                        <a:t>Technologies (ICTs) </a:t>
                      </a:r>
                      <a:endParaRPr lang="en-US" sz="1100">
                        <a:solidFill>
                          <a:srgbClr val="000000"/>
                        </a:solidFill>
                        <a:effectLst/>
                        <a:latin typeface="Arial" panose="020B0604020202020204" pitchFamily="34" charset="0"/>
                        <a:ea typeface="Arial" panose="020B0604020202020204" pitchFamily="34" charset="0"/>
                      </a:endParaRPr>
                    </a:p>
                  </a:txBody>
                  <a:tcPr marL="67945" marR="40005" marT="5715" marB="0"/>
                </a:tc>
                <a:tc>
                  <a:txBody>
                    <a:bodyPr/>
                    <a:lstStyle/>
                    <a:p>
                      <a:pPr marL="635" marR="0" indent="0" algn="l">
                        <a:lnSpc>
                          <a:spcPct val="107000"/>
                        </a:lnSpc>
                        <a:spcBef>
                          <a:spcPts val="0"/>
                        </a:spcBef>
                        <a:spcAft>
                          <a:spcPts val="0"/>
                        </a:spcAft>
                      </a:pPr>
                      <a:r>
                        <a:rPr lang="en-US" sz="900">
                          <a:effectLst/>
                        </a:rPr>
                        <a:t>0611 Computer use </a:t>
                      </a:r>
                      <a:endParaRPr lang="en-US" sz="1100">
                        <a:effectLst/>
                      </a:endParaRPr>
                    </a:p>
                    <a:p>
                      <a:pPr marL="635" marR="0" indent="0" algn="l">
                        <a:lnSpc>
                          <a:spcPct val="100000"/>
                        </a:lnSpc>
                        <a:spcBef>
                          <a:spcPts val="0"/>
                        </a:spcBef>
                        <a:spcAft>
                          <a:spcPts val="0"/>
                        </a:spcAft>
                      </a:pPr>
                      <a:r>
                        <a:rPr lang="en-US" sz="900">
                          <a:effectLst/>
                        </a:rPr>
                        <a:t>0612 Database and network design and administration </a:t>
                      </a:r>
                      <a:endParaRPr lang="en-US" sz="1100">
                        <a:effectLst/>
                      </a:endParaRPr>
                    </a:p>
                    <a:p>
                      <a:pPr marL="635" marR="0" indent="0" algn="l">
                        <a:lnSpc>
                          <a:spcPct val="107000"/>
                        </a:lnSpc>
                        <a:spcBef>
                          <a:spcPts val="0"/>
                        </a:spcBef>
                        <a:spcAft>
                          <a:spcPts val="0"/>
                        </a:spcAft>
                      </a:pPr>
                      <a:r>
                        <a:rPr lang="en-US" sz="900">
                          <a:effectLst/>
                        </a:rPr>
                        <a:t>0613 Software and applications </a:t>
                      </a:r>
                      <a:endParaRPr lang="en-US" sz="1100">
                        <a:effectLst/>
                      </a:endParaRPr>
                    </a:p>
                    <a:p>
                      <a:pPr marL="635" marR="0" indent="0" algn="l">
                        <a:lnSpc>
                          <a:spcPct val="107000"/>
                        </a:lnSpc>
                        <a:spcBef>
                          <a:spcPts val="0"/>
                        </a:spcBef>
                        <a:spcAft>
                          <a:spcPts val="0"/>
                        </a:spcAft>
                      </a:pPr>
                      <a:r>
                        <a:rPr lang="en-US" sz="900">
                          <a:effectLst/>
                        </a:rPr>
                        <a:t>development and analysis </a:t>
                      </a:r>
                      <a:endParaRPr lang="en-US" sz="1100">
                        <a:effectLst/>
                      </a:endParaRPr>
                    </a:p>
                    <a:p>
                      <a:pPr marL="635" marR="0" indent="0" algn="l">
                        <a:lnSpc>
                          <a:spcPct val="107000"/>
                        </a:lnSpc>
                        <a:spcBef>
                          <a:spcPts val="0"/>
                        </a:spcBef>
                        <a:spcAft>
                          <a:spcPts val="0"/>
                        </a:spcAft>
                      </a:pPr>
                      <a:r>
                        <a:rPr lang="en-US" sz="900">
                          <a:effectLst/>
                        </a:rPr>
                        <a:t> </a:t>
                      </a:r>
                      <a:endParaRPr lang="en-US" sz="1100">
                        <a:solidFill>
                          <a:srgbClr val="000000"/>
                        </a:solidFill>
                        <a:effectLst/>
                        <a:latin typeface="Arial" panose="020B0604020202020204" pitchFamily="34" charset="0"/>
                        <a:ea typeface="Arial" panose="020B0604020202020204" pitchFamily="34" charset="0"/>
                      </a:endParaRPr>
                    </a:p>
                  </a:txBody>
                  <a:tcPr marL="67945" marR="40005" marT="5715" marB="0"/>
                </a:tc>
              </a:tr>
              <a:tr h="1189355">
                <a:tc rowSpan="3">
                  <a:txBody>
                    <a:bodyPr/>
                    <a:lstStyle/>
                    <a:p>
                      <a:pPr marL="0" marR="0" indent="0" algn="l">
                        <a:lnSpc>
                          <a:spcPct val="107000"/>
                        </a:lnSpc>
                        <a:spcBef>
                          <a:spcPts val="0"/>
                        </a:spcBef>
                        <a:spcAft>
                          <a:spcPts val="0"/>
                        </a:spcAft>
                      </a:pPr>
                      <a:r>
                        <a:rPr lang="en-US" sz="900">
                          <a:effectLst/>
                        </a:rPr>
                        <a:t>07 Engineering, manufacturing and construction </a:t>
                      </a:r>
                      <a:endParaRPr lang="en-US" sz="1100">
                        <a:solidFill>
                          <a:srgbClr val="000000"/>
                        </a:solidFill>
                        <a:effectLst/>
                        <a:latin typeface="Arial" panose="020B0604020202020204" pitchFamily="34" charset="0"/>
                        <a:ea typeface="Arial" panose="020B0604020202020204" pitchFamily="34" charset="0"/>
                      </a:endParaRPr>
                    </a:p>
                  </a:txBody>
                  <a:tcPr marL="67945" marR="40005" marT="5715" marB="0"/>
                </a:tc>
                <a:tc>
                  <a:txBody>
                    <a:bodyPr/>
                    <a:lstStyle/>
                    <a:p>
                      <a:pPr marL="635" marR="0" indent="0" algn="l">
                        <a:lnSpc>
                          <a:spcPct val="107000"/>
                        </a:lnSpc>
                        <a:spcBef>
                          <a:spcPts val="0"/>
                        </a:spcBef>
                        <a:spcAft>
                          <a:spcPts val="0"/>
                        </a:spcAft>
                      </a:pPr>
                      <a:r>
                        <a:rPr lang="en-US" sz="900">
                          <a:effectLst/>
                        </a:rPr>
                        <a:t>071 Engineering and engineering trades </a:t>
                      </a:r>
                      <a:endParaRPr lang="en-US" sz="1100">
                        <a:solidFill>
                          <a:srgbClr val="000000"/>
                        </a:solidFill>
                        <a:effectLst/>
                        <a:latin typeface="Arial" panose="020B0604020202020204" pitchFamily="34" charset="0"/>
                        <a:ea typeface="Arial" panose="020B0604020202020204" pitchFamily="34" charset="0"/>
                      </a:endParaRPr>
                    </a:p>
                  </a:txBody>
                  <a:tcPr marL="67945" marR="40005" marT="5715" marB="0"/>
                </a:tc>
                <a:tc>
                  <a:txBody>
                    <a:bodyPr/>
                    <a:lstStyle/>
                    <a:p>
                      <a:pPr marL="635" marR="0" indent="0" algn="l">
                        <a:lnSpc>
                          <a:spcPct val="100000"/>
                        </a:lnSpc>
                        <a:spcBef>
                          <a:spcPts val="0"/>
                        </a:spcBef>
                        <a:spcAft>
                          <a:spcPts val="0"/>
                        </a:spcAft>
                      </a:pPr>
                      <a:r>
                        <a:rPr lang="en-US" sz="900">
                          <a:effectLst/>
                        </a:rPr>
                        <a:t>0711 Chemical engineering and processes </a:t>
                      </a:r>
                      <a:endParaRPr lang="en-US" sz="1100">
                        <a:effectLst/>
                      </a:endParaRPr>
                    </a:p>
                    <a:p>
                      <a:pPr marL="635" marR="0" indent="0" algn="l">
                        <a:lnSpc>
                          <a:spcPct val="100000"/>
                        </a:lnSpc>
                        <a:spcBef>
                          <a:spcPts val="0"/>
                        </a:spcBef>
                        <a:spcAft>
                          <a:spcPts val="0"/>
                        </a:spcAft>
                      </a:pPr>
                      <a:r>
                        <a:rPr lang="en-US" sz="900">
                          <a:effectLst/>
                        </a:rPr>
                        <a:t>0712 Environmental protection technology </a:t>
                      </a:r>
                      <a:endParaRPr lang="en-US" sz="1100">
                        <a:effectLst/>
                      </a:endParaRPr>
                    </a:p>
                    <a:p>
                      <a:pPr marL="635" marR="0" indent="0" algn="l">
                        <a:lnSpc>
                          <a:spcPct val="107000"/>
                        </a:lnSpc>
                        <a:spcBef>
                          <a:spcPts val="0"/>
                        </a:spcBef>
                        <a:spcAft>
                          <a:spcPts val="0"/>
                        </a:spcAft>
                      </a:pPr>
                      <a:r>
                        <a:rPr lang="en-US" sz="900">
                          <a:effectLst/>
                        </a:rPr>
                        <a:t>0713 Electricity and energy </a:t>
                      </a:r>
                      <a:endParaRPr lang="en-US" sz="1100">
                        <a:effectLst/>
                      </a:endParaRPr>
                    </a:p>
                    <a:p>
                      <a:pPr marL="635" marR="0" indent="0" algn="l">
                        <a:lnSpc>
                          <a:spcPct val="107000"/>
                        </a:lnSpc>
                        <a:spcBef>
                          <a:spcPts val="0"/>
                        </a:spcBef>
                        <a:spcAft>
                          <a:spcPts val="0"/>
                        </a:spcAft>
                      </a:pPr>
                      <a:r>
                        <a:rPr lang="en-US" sz="900">
                          <a:effectLst/>
                        </a:rPr>
                        <a:t>0714 Electronics and automation </a:t>
                      </a:r>
                      <a:endParaRPr lang="en-US" sz="1100">
                        <a:effectLst/>
                      </a:endParaRPr>
                    </a:p>
                    <a:p>
                      <a:pPr marL="635" marR="0" indent="0" algn="l">
                        <a:lnSpc>
                          <a:spcPct val="107000"/>
                        </a:lnSpc>
                        <a:spcBef>
                          <a:spcPts val="0"/>
                        </a:spcBef>
                        <a:spcAft>
                          <a:spcPts val="0"/>
                        </a:spcAft>
                      </a:pPr>
                      <a:r>
                        <a:rPr lang="en-US" sz="900">
                          <a:effectLst/>
                        </a:rPr>
                        <a:t>0715 Mechanics and metal trades </a:t>
                      </a:r>
                      <a:endParaRPr lang="en-US" sz="1100">
                        <a:effectLst/>
                      </a:endParaRPr>
                    </a:p>
                    <a:p>
                      <a:pPr marL="635" marR="0" indent="0" algn="l">
                        <a:lnSpc>
                          <a:spcPct val="107000"/>
                        </a:lnSpc>
                        <a:spcBef>
                          <a:spcPts val="0"/>
                        </a:spcBef>
                        <a:spcAft>
                          <a:spcPts val="0"/>
                        </a:spcAft>
                      </a:pPr>
                      <a:r>
                        <a:rPr lang="en-US" sz="900">
                          <a:effectLst/>
                        </a:rPr>
                        <a:t>0716 Motor vehicles, ships and aircraft </a:t>
                      </a:r>
                      <a:endParaRPr lang="en-US" sz="1100">
                        <a:effectLst/>
                      </a:endParaRPr>
                    </a:p>
                    <a:p>
                      <a:pPr marL="635" marR="0" indent="0" algn="l">
                        <a:lnSpc>
                          <a:spcPct val="107000"/>
                        </a:lnSpc>
                        <a:spcBef>
                          <a:spcPts val="0"/>
                        </a:spcBef>
                        <a:spcAft>
                          <a:spcPts val="0"/>
                        </a:spcAft>
                      </a:pPr>
                      <a:r>
                        <a:rPr lang="en-US" sz="900">
                          <a:effectLst/>
                        </a:rPr>
                        <a:t> </a:t>
                      </a:r>
                      <a:endParaRPr lang="en-US" sz="1100">
                        <a:solidFill>
                          <a:srgbClr val="000000"/>
                        </a:solidFill>
                        <a:effectLst/>
                        <a:latin typeface="Arial" panose="020B0604020202020204" pitchFamily="34" charset="0"/>
                        <a:ea typeface="Arial" panose="020B0604020202020204" pitchFamily="34" charset="0"/>
                      </a:endParaRPr>
                    </a:p>
                  </a:txBody>
                  <a:tcPr marL="67945" marR="40005" marT="5715" marB="0"/>
                </a:tc>
              </a:tr>
              <a:tr h="925830">
                <a:tc vMerge="1">
                  <a:txBody>
                    <a:bodyPr/>
                    <a:lstStyle/>
                    <a:p>
                      <a:endParaRPr lang="en-US"/>
                    </a:p>
                  </a:txBody>
                  <a:tcPr/>
                </a:tc>
                <a:tc>
                  <a:txBody>
                    <a:bodyPr/>
                    <a:lstStyle/>
                    <a:p>
                      <a:pPr marL="635" marR="0" indent="0" algn="l">
                        <a:lnSpc>
                          <a:spcPct val="107000"/>
                        </a:lnSpc>
                        <a:spcBef>
                          <a:spcPts val="0"/>
                        </a:spcBef>
                        <a:spcAft>
                          <a:spcPts val="0"/>
                        </a:spcAft>
                      </a:pPr>
                      <a:r>
                        <a:rPr lang="en-US" sz="900">
                          <a:effectLst/>
                        </a:rPr>
                        <a:t>072 Manufacturing and processing </a:t>
                      </a:r>
                      <a:endParaRPr lang="en-US" sz="1100">
                        <a:solidFill>
                          <a:srgbClr val="000000"/>
                        </a:solidFill>
                        <a:effectLst/>
                        <a:latin typeface="Arial" panose="020B0604020202020204" pitchFamily="34" charset="0"/>
                        <a:ea typeface="Arial" panose="020B0604020202020204" pitchFamily="34" charset="0"/>
                      </a:endParaRPr>
                    </a:p>
                  </a:txBody>
                  <a:tcPr marL="67945" marR="40005" marT="5715" marB="0"/>
                </a:tc>
                <a:tc>
                  <a:txBody>
                    <a:bodyPr/>
                    <a:lstStyle/>
                    <a:p>
                      <a:pPr marL="635" marR="0" indent="0" algn="l">
                        <a:lnSpc>
                          <a:spcPct val="107000"/>
                        </a:lnSpc>
                        <a:spcBef>
                          <a:spcPts val="0"/>
                        </a:spcBef>
                        <a:spcAft>
                          <a:spcPts val="0"/>
                        </a:spcAft>
                      </a:pPr>
                      <a:r>
                        <a:rPr lang="en-US" sz="900">
                          <a:effectLst/>
                        </a:rPr>
                        <a:t>0721 Food processing </a:t>
                      </a:r>
                      <a:endParaRPr lang="en-US" sz="1100">
                        <a:effectLst/>
                      </a:endParaRPr>
                    </a:p>
                    <a:p>
                      <a:pPr marL="635" marR="1270" indent="0" algn="l">
                        <a:lnSpc>
                          <a:spcPct val="100000"/>
                        </a:lnSpc>
                        <a:spcBef>
                          <a:spcPts val="0"/>
                        </a:spcBef>
                        <a:spcAft>
                          <a:spcPts val="0"/>
                        </a:spcAft>
                      </a:pPr>
                      <a:r>
                        <a:rPr lang="en-US" sz="900">
                          <a:effectLst/>
                        </a:rPr>
                        <a:t>0722 Materials (glass, paper, plastic and wood) </a:t>
                      </a:r>
                      <a:endParaRPr lang="en-US" sz="1100">
                        <a:effectLst/>
                      </a:endParaRPr>
                    </a:p>
                    <a:p>
                      <a:pPr marL="635" marR="0" indent="0" algn="l">
                        <a:lnSpc>
                          <a:spcPct val="100000"/>
                        </a:lnSpc>
                        <a:spcBef>
                          <a:spcPts val="0"/>
                        </a:spcBef>
                        <a:spcAft>
                          <a:spcPts val="0"/>
                        </a:spcAft>
                      </a:pPr>
                      <a:r>
                        <a:rPr lang="en-US" sz="900">
                          <a:effectLst/>
                        </a:rPr>
                        <a:t>0723 Textiles (clothes, footwear and leather) </a:t>
                      </a:r>
                      <a:endParaRPr lang="en-US" sz="1100">
                        <a:effectLst/>
                      </a:endParaRPr>
                    </a:p>
                    <a:p>
                      <a:pPr marL="635" marR="0" indent="0" algn="l">
                        <a:lnSpc>
                          <a:spcPct val="107000"/>
                        </a:lnSpc>
                        <a:spcBef>
                          <a:spcPts val="0"/>
                        </a:spcBef>
                        <a:spcAft>
                          <a:spcPts val="0"/>
                        </a:spcAft>
                      </a:pPr>
                      <a:r>
                        <a:rPr lang="en-US" sz="900">
                          <a:effectLst/>
                        </a:rPr>
                        <a:t>0724 Mining and extraction </a:t>
                      </a:r>
                      <a:endParaRPr lang="en-US" sz="1100">
                        <a:effectLst/>
                      </a:endParaRPr>
                    </a:p>
                    <a:p>
                      <a:pPr marL="635" marR="0" indent="0" algn="l">
                        <a:lnSpc>
                          <a:spcPct val="107000"/>
                        </a:lnSpc>
                        <a:spcBef>
                          <a:spcPts val="0"/>
                        </a:spcBef>
                        <a:spcAft>
                          <a:spcPts val="0"/>
                        </a:spcAft>
                      </a:pPr>
                      <a:r>
                        <a:rPr lang="en-US" sz="900">
                          <a:effectLst/>
                        </a:rPr>
                        <a:t> </a:t>
                      </a:r>
                      <a:endParaRPr lang="en-US" sz="1100">
                        <a:solidFill>
                          <a:srgbClr val="000000"/>
                        </a:solidFill>
                        <a:effectLst/>
                        <a:latin typeface="Arial" panose="020B0604020202020204" pitchFamily="34" charset="0"/>
                        <a:ea typeface="Arial" panose="020B0604020202020204" pitchFamily="34" charset="0"/>
                      </a:endParaRPr>
                    </a:p>
                  </a:txBody>
                  <a:tcPr marL="67945" marR="40005" marT="5715" marB="0"/>
                </a:tc>
              </a:tr>
              <a:tr h="400685">
                <a:tc vMerge="1">
                  <a:txBody>
                    <a:bodyPr/>
                    <a:lstStyle/>
                    <a:p>
                      <a:endParaRPr lang="en-US"/>
                    </a:p>
                  </a:txBody>
                  <a:tcPr/>
                </a:tc>
                <a:tc>
                  <a:txBody>
                    <a:bodyPr/>
                    <a:lstStyle/>
                    <a:p>
                      <a:pPr marL="635" marR="0" indent="0" algn="l">
                        <a:lnSpc>
                          <a:spcPct val="107000"/>
                        </a:lnSpc>
                        <a:spcBef>
                          <a:spcPts val="0"/>
                        </a:spcBef>
                        <a:spcAft>
                          <a:spcPts val="0"/>
                        </a:spcAft>
                      </a:pPr>
                      <a:r>
                        <a:rPr lang="en-US" sz="900">
                          <a:effectLst/>
                        </a:rPr>
                        <a:t>073 Architecture and construction </a:t>
                      </a:r>
                      <a:endParaRPr lang="en-US" sz="1100">
                        <a:solidFill>
                          <a:srgbClr val="000000"/>
                        </a:solidFill>
                        <a:effectLst/>
                        <a:latin typeface="Arial" panose="020B0604020202020204" pitchFamily="34" charset="0"/>
                        <a:ea typeface="Arial" panose="020B0604020202020204" pitchFamily="34" charset="0"/>
                      </a:endParaRPr>
                    </a:p>
                  </a:txBody>
                  <a:tcPr marL="67945" marR="40005" marT="5715" marB="0"/>
                </a:tc>
                <a:tc>
                  <a:txBody>
                    <a:bodyPr/>
                    <a:lstStyle/>
                    <a:p>
                      <a:pPr marL="635" marR="0" indent="0" algn="l">
                        <a:lnSpc>
                          <a:spcPct val="107000"/>
                        </a:lnSpc>
                        <a:spcBef>
                          <a:spcPts val="0"/>
                        </a:spcBef>
                        <a:spcAft>
                          <a:spcPts val="0"/>
                        </a:spcAft>
                      </a:pPr>
                      <a:r>
                        <a:rPr lang="en-US" sz="900" dirty="0">
                          <a:effectLst/>
                        </a:rPr>
                        <a:t>0731 Architecture and town planning </a:t>
                      </a:r>
                      <a:endParaRPr lang="en-US" sz="1100" dirty="0">
                        <a:effectLst/>
                      </a:endParaRPr>
                    </a:p>
                    <a:p>
                      <a:pPr marL="635" marR="0" indent="0" algn="l">
                        <a:lnSpc>
                          <a:spcPct val="107000"/>
                        </a:lnSpc>
                        <a:spcBef>
                          <a:spcPts val="0"/>
                        </a:spcBef>
                        <a:spcAft>
                          <a:spcPts val="0"/>
                        </a:spcAft>
                      </a:pPr>
                      <a:r>
                        <a:rPr lang="en-US" sz="900" dirty="0">
                          <a:effectLst/>
                        </a:rPr>
                        <a:t>0732 Building and civil engineering </a:t>
                      </a:r>
                      <a:endParaRPr lang="en-US" sz="1100" dirty="0">
                        <a:effectLst/>
                      </a:endParaRPr>
                    </a:p>
                    <a:p>
                      <a:pPr marL="635" marR="0" indent="0" algn="l">
                        <a:lnSpc>
                          <a:spcPct val="107000"/>
                        </a:lnSpc>
                        <a:spcBef>
                          <a:spcPts val="0"/>
                        </a:spcBef>
                        <a:spcAft>
                          <a:spcPts val="0"/>
                        </a:spcAft>
                      </a:pPr>
                      <a:r>
                        <a:rPr lang="en-US" sz="900" dirty="0">
                          <a:effectLst/>
                        </a:rPr>
                        <a:t> </a:t>
                      </a:r>
                      <a:endParaRPr lang="en-US" sz="1100" dirty="0">
                        <a:solidFill>
                          <a:srgbClr val="000000"/>
                        </a:solidFill>
                        <a:effectLst/>
                        <a:latin typeface="Arial" panose="020B0604020202020204" pitchFamily="34" charset="0"/>
                        <a:ea typeface="Arial" panose="020B0604020202020204" pitchFamily="34" charset="0"/>
                      </a:endParaRPr>
                    </a:p>
                  </a:txBody>
                  <a:tcPr marL="67945" marR="40005" marT="5715" marB="0"/>
                </a:tc>
              </a:tr>
            </a:tbl>
          </a:graphicData>
        </a:graphic>
      </p:graphicFrame>
      <p:sp>
        <p:nvSpPr>
          <p:cNvPr id="5"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rPr>
              <a:t> </a:t>
            </a:r>
            <a:r>
              <a:rPr kumimoji="0" lang="en-US" altLang="en-US" sz="800" b="0" i="0" u="none" strike="noStrike" cap="none" normalizeH="0" baseline="0" smtClean="0">
                <a:ln>
                  <a:noFill/>
                </a:ln>
                <a:solidFill>
                  <a:schemeClr val="tx1"/>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499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93726949"/>
              </p:ext>
            </p:extLst>
          </p:nvPr>
        </p:nvGraphicFramePr>
        <p:xfrm>
          <a:off x="2296143" y="47769"/>
          <a:ext cx="4250090" cy="8001861"/>
        </p:xfrm>
        <a:graphic>
          <a:graphicData uri="http://schemas.openxmlformats.org/drawingml/2006/table">
            <a:tbl>
              <a:tblPr firstRow="1" firstCol="1" bandRow="1">
                <a:tableStyleId>{5C22544A-7EE6-4342-B048-85BDC9FD1C3A}</a:tableStyleId>
              </a:tblPr>
              <a:tblGrid>
                <a:gridCol w="1376992"/>
                <a:gridCol w="1436549"/>
                <a:gridCol w="1436549"/>
              </a:tblGrid>
              <a:tr h="174043">
                <a:tc>
                  <a:txBody>
                    <a:bodyPr/>
                    <a:lstStyle/>
                    <a:p>
                      <a:pPr marL="0" marR="0" indent="0" algn="l">
                        <a:lnSpc>
                          <a:spcPct val="107000"/>
                        </a:lnSpc>
                        <a:spcBef>
                          <a:spcPts val="0"/>
                        </a:spcBef>
                        <a:spcAft>
                          <a:spcPts val="0"/>
                        </a:spcAft>
                      </a:pPr>
                      <a:r>
                        <a:rPr lang="en-US" sz="800">
                          <a:effectLst/>
                        </a:rPr>
                        <a:t>Broad field </a:t>
                      </a:r>
                      <a:endParaRPr lang="en-US" sz="800">
                        <a:solidFill>
                          <a:srgbClr val="000000"/>
                        </a:solidFill>
                        <a:effectLst/>
                        <a:latin typeface="Arial" panose="020B0604020202020204" pitchFamily="34" charset="0"/>
                        <a:ea typeface="Arial" panose="020B0604020202020204" pitchFamily="34" charset="0"/>
                      </a:endParaRPr>
                    </a:p>
                  </a:txBody>
                  <a:tcPr marL="50931" marR="54739" marT="4284" marB="0"/>
                </a:tc>
                <a:tc>
                  <a:txBody>
                    <a:bodyPr/>
                    <a:lstStyle/>
                    <a:p>
                      <a:pPr marL="635" marR="0" indent="0" algn="l">
                        <a:lnSpc>
                          <a:spcPct val="107000"/>
                        </a:lnSpc>
                        <a:spcBef>
                          <a:spcPts val="0"/>
                        </a:spcBef>
                        <a:spcAft>
                          <a:spcPts val="0"/>
                        </a:spcAft>
                      </a:pPr>
                      <a:r>
                        <a:rPr lang="en-US" sz="800">
                          <a:effectLst/>
                        </a:rPr>
                        <a:t>Narrow field </a:t>
                      </a:r>
                      <a:endParaRPr lang="en-US" sz="800">
                        <a:solidFill>
                          <a:srgbClr val="000000"/>
                        </a:solidFill>
                        <a:effectLst/>
                        <a:latin typeface="Arial" panose="020B0604020202020204" pitchFamily="34" charset="0"/>
                        <a:ea typeface="Arial" panose="020B0604020202020204" pitchFamily="34" charset="0"/>
                      </a:endParaRPr>
                    </a:p>
                  </a:txBody>
                  <a:tcPr marL="50931" marR="54739" marT="4284" marB="0"/>
                </a:tc>
                <a:tc>
                  <a:txBody>
                    <a:bodyPr/>
                    <a:lstStyle/>
                    <a:p>
                      <a:pPr marL="635" marR="0" indent="0" algn="l">
                        <a:lnSpc>
                          <a:spcPct val="107000"/>
                        </a:lnSpc>
                        <a:spcBef>
                          <a:spcPts val="0"/>
                        </a:spcBef>
                        <a:spcAft>
                          <a:spcPts val="0"/>
                        </a:spcAft>
                      </a:pPr>
                      <a:r>
                        <a:rPr lang="en-US" sz="800">
                          <a:effectLst/>
                        </a:rPr>
                        <a:t>Detailed field </a:t>
                      </a:r>
                      <a:endParaRPr lang="en-US" sz="800">
                        <a:solidFill>
                          <a:srgbClr val="000000"/>
                        </a:solidFill>
                        <a:effectLst/>
                        <a:latin typeface="Arial" panose="020B0604020202020204" pitchFamily="34" charset="0"/>
                        <a:ea typeface="Arial" panose="020B0604020202020204" pitchFamily="34" charset="0"/>
                      </a:endParaRPr>
                    </a:p>
                  </a:txBody>
                  <a:tcPr marL="50931" marR="54739" marT="4284" marB="0"/>
                </a:tc>
              </a:tr>
              <a:tr h="463156">
                <a:tc rowSpan="4">
                  <a:txBody>
                    <a:bodyPr/>
                    <a:lstStyle/>
                    <a:p>
                      <a:pPr marL="0" marR="0" indent="0" algn="l">
                        <a:lnSpc>
                          <a:spcPct val="107000"/>
                        </a:lnSpc>
                        <a:spcBef>
                          <a:spcPts val="0"/>
                        </a:spcBef>
                        <a:spcAft>
                          <a:spcPts val="0"/>
                        </a:spcAft>
                      </a:pPr>
                      <a:r>
                        <a:rPr lang="en-US" sz="700">
                          <a:effectLst/>
                        </a:rPr>
                        <a:t>08 Agriculture, forestry, fisheries and veterinary </a:t>
                      </a:r>
                      <a:endParaRPr lang="en-US" sz="800">
                        <a:solidFill>
                          <a:srgbClr val="000000"/>
                        </a:solidFill>
                        <a:effectLst/>
                        <a:latin typeface="Arial" panose="020B0604020202020204" pitchFamily="34" charset="0"/>
                        <a:ea typeface="Arial" panose="020B0604020202020204" pitchFamily="34" charset="0"/>
                      </a:endParaRPr>
                    </a:p>
                  </a:txBody>
                  <a:tcPr marL="50931" marR="54739" marT="4284" marB="0"/>
                </a:tc>
                <a:tc>
                  <a:txBody>
                    <a:bodyPr/>
                    <a:lstStyle/>
                    <a:p>
                      <a:pPr marL="635" marR="0" indent="0" algn="l">
                        <a:lnSpc>
                          <a:spcPct val="107000"/>
                        </a:lnSpc>
                        <a:spcBef>
                          <a:spcPts val="0"/>
                        </a:spcBef>
                        <a:spcAft>
                          <a:spcPts val="0"/>
                        </a:spcAft>
                      </a:pPr>
                      <a:r>
                        <a:rPr lang="en-US" sz="700">
                          <a:effectLst/>
                        </a:rPr>
                        <a:t>081 Agriculture </a:t>
                      </a:r>
                      <a:endParaRPr lang="en-US" sz="800">
                        <a:solidFill>
                          <a:srgbClr val="000000"/>
                        </a:solidFill>
                        <a:effectLst/>
                        <a:latin typeface="Arial" panose="020B0604020202020204" pitchFamily="34" charset="0"/>
                        <a:ea typeface="Arial" panose="020B0604020202020204" pitchFamily="34" charset="0"/>
                      </a:endParaRPr>
                    </a:p>
                  </a:txBody>
                  <a:tcPr marL="50931" marR="54739" marT="4284" marB="0"/>
                </a:tc>
                <a:tc>
                  <a:txBody>
                    <a:bodyPr/>
                    <a:lstStyle/>
                    <a:p>
                      <a:pPr marL="635" marR="0" indent="0" algn="l">
                        <a:lnSpc>
                          <a:spcPct val="107000"/>
                        </a:lnSpc>
                        <a:spcBef>
                          <a:spcPts val="0"/>
                        </a:spcBef>
                        <a:spcAft>
                          <a:spcPts val="0"/>
                        </a:spcAft>
                      </a:pPr>
                      <a:r>
                        <a:rPr lang="en-US" sz="700">
                          <a:effectLst/>
                        </a:rPr>
                        <a:t>0811 Crop and livestock production </a:t>
                      </a:r>
                      <a:endParaRPr lang="en-US" sz="800">
                        <a:effectLst/>
                      </a:endParaRPr>
                    </a:p>
                    <a:p>
                      <a:pPr marL="635" marR="0" indent="0" algn="l">
                        <a:lnSpc>
                          <a:spcPct val="107000"/>
                        </a:lnSpc>
                        <a:spcBef>
                          <a:spcPts val="0"/>
                        </a:spcBef>
                        <a:spcAft>
                          <a:spcPts val="0"/>
                        </a:spcAft>
                      </a:pPr>
                      <a:r>
                        <a:rPr lang="en-US" sz="700">
                          <a:effectLst/>
                        </a:rPr>
                        <a:t>0812 Horticulture </a:t>
                      </a:r>
                      <a:endParaRPr lang="en-US" sz="800">
                        <a:effectLst/>
                      </a:endParaRPr>
                    </a:p>
                    <a:p>
                      <a:pPr marL="635" marR="0" indent="0" algn="l">
                        <a:lnSpc>
                          <a:spcPct val="107000"/>
                        </a:lnSpc>
                        <a:spcBef>
                          <a:spcPts val="0"/>
                        </a:spcBef>
                        <a:spcAft>
                          <a:spcPts val="0"/>
                        </a:spcAft>
                      </a:pPr>
                      <a:r>
                        <a:rPr lang="en-US" sz="700">
                          <a:effectLst/>
                        </a:rPr>
                        <a:t> </a:t>
                      </a:r>
                      <a:endParaRPr lang="en-US" sz="800">
                        <a:solidFill>
                          <a:srgbClr val="000000"/>
                        </a:solidFill>
                        <a:effectLst/>
                        <a:latin typeface="Arial" panose="020B0604020202020204" pitchFamily="34" charset="0"/>
                        <a:ea typeface="Arial" panose="020B0604020202020204" pitchFamily="34" charset="0"/>
                      </a:endParaRPr>
                    </a:p>
                  </a:txBody>
                  <a:tcPr marL="50931" marR="54739" marT="4284" marB="0"/>
                </a:tc>
              </a:tr>
              <a:tr h="308123">
                <a:tc vMerge="1">
                  <a:txBody>
                    <a:bodyPr/>
                    <a:lstStyle/>
                    <a:p>
                      <a:endParaRPr lang="en-US"/>
                    </a:p>
                  </a:txBody>
                  <a:tcPr/>
                </a:tc>
                <a:tc>
                  <a:txBody>
                    <a:bodyPr/>
                    <a:lstStyle/>
                    <a:p>
                      <a:pPr marL="635" marR="0" indent="0" algn="l">
                        <a:lnSpc>
                          <a:spcPct val="107000"/>
                        </a:lnSpc>
                        <a:spcBef>
                          <a:spcPts val="0"/>
                        </a:spcBef>
                        <a:spcAft>
                          <a:spcPts val="0"/>
                        </a:spcAft>
                      </a:pPr>
                      <a:r>
                        <a:rPr lang="en-US" sz="700">
                          <a:effectLst/>
                        </a:rPr>
                        <a:t>082 Forestry </a:t>
                      </a:r>
                      <a:endParaRPr lang="en-US" sz="800">
                        <a:solidFill>
                          <a:srgbClr val="000000"/>
                        </a:solidFill>
                        <a:effectLst/>
                        <a:latin typeface="Arial" panose="020B0604020202020204" pitchFamily="34" charset="0"/>
                        <a:ea typeface="Arial" panose="020B0604020202020204" pitchFamily="34" charset="0"/>
                      </a:endParaRPr>
                    </a:p>
                  </a:txBody>
                  <a:tcPr marL="50931" marR="54739" marT="4284" marB="0"/>
                </a:tc>
                <a:tc>
                  <a:txBody>
                    <a:bodyPr/>
                    <a:lstStyle/>
                    <a:p>
                      <a:pPr marL="635" marR="0" indent="0" algn="l">
                        <a:lnSpc>
                          <a:spcPct val="107000"/>
                        </a:lnSpc>
                        <a:spcBef>
                          <a:spcPts val="0"/>
                        </a:spcBef>
                        <a:spcAft>
                          <a:spcPts val="0"/>
                        </a:spcAft>
                      </a:pPr>
                      <a:r>
                        <a:rPr lang="en-US" sz="700">
                          <a:effectLst/>
                        </a:rPr>
                        <a:t>0821 Forestry </a:t>
                      </a:r>
                      <a:endParaRPr lang="en-US" sz="800">
                        <a:effectLst/>
                      </a:endParaRPr>
                    </a:p>
                    <a:p>
                      <a:pPr marL="635" marR="0" indent="0" algn="l">
                        <a:lnSpc>
                          <a:spcPct val="107000"/>
                        </a:lnSpc>
                        <a:spcBef>
                          <a:spcPts val="0"/>
                        </a:spcBef>
                        <a:spcAft>
                          <a:spcPts val="0"/>
                        </a:spcAft>
                      </a:pPr>
                      <a:r>
                        <a:rPr lang="en-US" sz="700">
                          <a:effectLst/>
                        </a:rPr>
                        <a:t> </a:t>
                      </a:r>
                      <a:endParaRPr lang="en-US" sz="800">
                        <a:solidFill>
                          <a:srgbClr val="000000"/>
                        </a:solidFill>
                        <a:effectLst/>
                        <a:latin typeface="Arial" panose="020B0604020202020204" pitchFamily="34" charset="0"/>
                        <a:ea typeface="Arial" panose="020B0604020202020204" pitchFamily="34" charset="0"/>
                      </a:endParaRPr>
                    </a:p>
                  </a:txBody>
                  <a:tcPr marL="50931" marR="54739" marT="4284" marB="0"/>
                </a:tc>
              </a:tr>
              <a:tr h="308123">
                <a:tc vMerge="1">
                  <a:txBody>
                    <a:bodyPr/>
                    <a:lstStyle/>
                    <a:p>
                      <a:endParaRPr lang="en-US"/>
                    </a:p>
                  </a:txBody>
                  <a:tcPr/>
                </a:tc>
                <a:tc>
                  <a:txBody>
                    <a:bodyPr/>
                    <a:lstStyle/>
                    <a:p>
                      <a:pPr marL="635" marR="0" indent="0" algn="l">
                        <a:lnSpc>
                          <a:spcPct val="107000"/>
                        </a:lnSpc>
                        <a:spcBef>
                          <a:spcPts val="0"/>
                        </a:spcBef>
                        <a:spcAft>
                          <a:spcPts val="0"/>
                        </a:spcAft>
                      </a:pPr>
                      <a:r>
                        <a:rPr lang="en-US" sz="700">
                          <a:effectLst/>
                        </a:rPr>
                        <a:t>083 Fisheries </a:t>
                      </a:r>
                      <a:endParaRPr lang="en-US" sz="800">
                        <a:solidFill>
                          <a:srgbClr val="000000"/>
                        </a:solidFill>
                        <a:effectLst/>
                        <a:latin typeface="Arial" panose="020B0604020202020204" pitchFamily="34" charset="0"/>
                        <a:ea typeface="Arial" panose="020B0604020202020204" pitchFamily="34" charset="0"/>
                      </a:endParaRPr>
                    </a:p>
                  </a:txBody>
                  <a:tcPr marL="50931" marR="54739" marT="4284" marB="0"/>
                </a:tc>
                <a:tc>
                  <a:txBody>
                    <a:bodyPr/>
                    <a:lstStyle/>
                    <a:p>
                      <a:pPr marL="635" marR="0" indent="0" algn="l">
                        <a:lnSpc>
                          <a:spcPct val="107000"/>
                        </a:lnSpc>
                        <a:spcBef>
                          <a:spcPts val="0"/>
                        </a:spcBef>
                        <a:spcAft>
                          <a:spcPts val="0"/>
                        </a:spcAft>
                      </a:pPr>
                      <a:r>
                        <a:rPr lang="en-US" sz="700">
                          <a:effectLst/>
                        </a:rPr>
                        <a:t>0831 Fisheries </a:t>
                      </a:r>
                      <a:endParaRPr lang="en-US" sz="800">
                        <a:effectLst/>
                      </a:endParaRPr>
                    </a:p>
                    <a:p>
                      <a:pPr marL="635" marR="0" indent="0" algn="l">
                        <a:lnSpc>
                          <a:spcPct val="107000"/>
                        </a:lnSpc>
                        <a:spcBef>
                          <a:spcPts val="0"/>
                        </a:spcBef>
                        <a:spcAft>
                          <a:spcPts val="0"/>
                        </a:spcAft>
                      </a:pPr>
                      <a:r>
                        <a:rPr lang="en-US" sz="700">
                          <a:effectLst/>
                        </a:rPr>
                        <a:t> </a:t>
                      </a:r>
                      <a:endParaRPr lang="en-US" sz="800">
                        <a:solidFill>
                          <a:srgbClr val="000000"/>
                        </a:solidFill>
                        <a:effectLst/>
                        <a:latin typeface="Arial" panose="020B0604020202020204" pitchFamily="34" charset="0"/>
                        <a:ea typeface="Arial" panose="020B0604020202020204" pitchFamily="34" charset="0"/>
                      </a:endParaRPr>
                    </a:p>
                  </a:txBody>
                  <a:tcPr marL="50931" marR="54739" marT="4284" marB="0"/>
                </a:tc>
              </a:tr>
              <a:tr h="308123">
                <a:tc vMerge="1">
                  <a:txBody>
                    <a:bodyPr/>
                    <a:lstStyle/>
                    <a:p>
                      <a:endParaRPr lang="en-US"/>
                    </a:p>
                  </a:txBody>
                  <a:tcPr/>
                </a:tc>
                <a:tc>
                  <a:txBody>
                    <a:bodyPr/>
                    <a:lstStyle/>
                    <a:p>
                      <a:pPr marL="635" marR="0" indent="0" algn="l">
                        <a:lnSpc>
                          <a:spcPct val="107000"/>
                        </a:lnSpc>
                        <a:spcBef>
                          <a:spcPts val="0"/>
                        </a:spcBef>
                        <a:spcAft>
                          <a:spcPts val="0"/>
                        </a:spcAft>
                      </a:pPr>
                      <a:r>
                        <a:rPr lang="en-US" sz="700">
                          <a:effectLst/>
                        </a:rPr>
                        <a:t>084 Veterinary </a:t>
                      </a:r>
                      <a:endParaRPr lang="en-US" sz="800">
                        <a:solidFill>
                          <a:srgbClr val="000000"/>
                        </a:solidFill>
                        <a:effectLst/>
                        <a:latin typeface="Arial" panose="020B0604020202020204" pitchFamily="34" charset="0"/>
                        <a:ea typeface="Arial" panose="020B0604020202020204" pitchFamily="34" charset="0"/>
                      </a:endParaRPr>
                    </a:p>
                  </a:txBody>
                  <a:tcPr marL="50931" marR="54739" marT="4284" marB="0"/>
                </a:tc>
                <a:tc>
                  <a:txBody>
                    <a:bodyPr/>
                    <a:lstStyle/>
                    <a:p>
                      <a:pPr marL="635" marR="0" indent="0" algn="l">
                        <a:lnSpc>
                          <a:spcPct val="107000"/>
                        </a:lnSpc>
                        <a:spcBef>
                          <a:spcPts val="0"/>
                        </a:spcBef>
                        <a:spcAft>
                          <a:spcPts val="0"/>
                        </a:spcAft>
                      </a:pPr>
                      <a:r>
                        <a:rPr lang="en-US" sz="700">
                          <a:effectLst/>
                        </a:rPr>
                        <a:t>0841 Veterinary </a:t>
                      </a:r>
                      <a:endParaRPr lang="en-US" sz="800">
                        <a:effectLst/>
                      </a:endParaRPr>
                    </a:p>
                    <a:p>
                      <a:pPr marL="635" marR="0" indent="0" algn="l">
                        <a:lnSpc>
                          <a:spcPct val="107000"/>
                        </a:lnSpc>
                        <a:spcBef>
                          <a:spcPts val="0"/>
                        </a:spcBef>
                        <a:spcAft>
                          <a:spcPts val="0"/>
                        </a:spcAft>
                      </a:pPr>
                      <a:r>
                        <a:rPr lang="en-US" sz="700">
                          <a:effectLst/>
                        </a:rPr>
                        <a:t> </a:t>
                      </a:r>
                      <a:endParaRPr lang="en-US" sz="800">
                        <a:solidFill>
                          <a:srgbClr val="000000"/>
                        </a:solidFill>
                        <a:effectLst/>
                        <a:latin typeface="Arial" panose="020B0604020202020204" pitchFamily="34" charset="0"/>
                        <a:ea typeface="Arial" panose="020B0604020202020204" pitchFamily="34" charset="0"/>
                      </a:endParaRPr>
                    </a:p>
                  </a:txBody>
                  <a:tcPr marL="50931" marR="54739" marT="4284" marB="0"/>
                </a:tc>
              </a:tr>
              <a:tr h="1652549">
                <a:tc rowSpan="2">
                  <a:txBody>
                    <a:bodyPr/>
                    <a:lstStyle/>
                    <a:p>
                      <a:pPr marL="0" marR="0" indent="0" algn="l">
                        <a:lnSpc>
                          <a:spcPct val="107000"/>
                        </a:lnSpc>
                        <a:spcBef>
                          <a:spcPts val="0"/>
                        </a:spcBef>
                        <a:spcAft>
                          <a:spcPts val="0"/>
                        </a:spcAft>
                      </a:pPr>
                      <a:r>
                        <a:rPr lang="en-US" sz="700">
                          <a:effectLst/>
                        </a:rPr>
                        <a:t>09 Health and welfare </a:t>
                      </a:r>
                      <a:endParaRPr lang="en-US" sz="800">
                        <a:solidFill>
                          <a:srgbClr val="000000"/>
                        </a:solidFill>
                        <a:effectLst/>
                        <a:latin typeface="Arial" panose="020B0604020202020204" pitchFamily="34" charset="0"/>
                        <a:ea typeface="Arial" panose="020B0604020202020204" pitchFamily="34" charset="0"/>
                      </a:endParaRPr>
                    </a:p>
                  </a:txBody>
                  <a:tcPr marL="50931" marR="54739" marT="4284" marB="0"/>
                </a:tc>
                <a:tc>
                  <a:txBody>
                    <a:bodyPr/>
                    <a:lstStyle/>
                    <a:p>
                      <a:pPr marL="635" marR="0" indent="0" algn="l">
                        <a:lnSpc>
                          <a:spcPct val="107000"/>
                        </a:lnSpc>
                        <a:spcBef>
                          <a:spcPts val="0"/>
                        </a:spcBef>
                        <a:spcAft>
                          <a:spcPts val="0"/>
                        </a:spcAft>
                      </a:pPr>
                      <a:r>
                        <a:rPr lang="en-US" sz="700">
                          <a:effectLst/>
                        </a:rPr>
                        <a:t>091 Health </a:t>
                      </a:r>
                      <a:endParaRPr lang="en-US" sz="800">
                        <a:solidFill>
                          <a:srgbClr val="000000"/>
                        </a:solidFill>
                        <a:effectLst/>
                        <a:latin typeface="Arial" panose="020B0604020202020204" pitchFamily="34" charset="0"/>
                        <a:ea typeface="Arial" panose="020B0604020202020204" pitchFamily="34" charset="0"/>
                      </a:endParaRPr>
                    </a:p>
                  </a:txBody>
                  <a:tcPr marL="50931" marR="54739" marT="4284" marB="0"/>
                </a:tc>
                <a:tc>
                  <a:txBody>
                    <a:bodyPr/>
                    <a:lstStyle/>
                    <a:p>
                      <a:pPr marL="635" marR="0" indent="0" algn="l">
                        <a:lnSpc>
                          <a:spcPct val="107000"/>
                        </a:lnSpc>
                        <a:spcBef>
                          <a:spcPts val="0"/>
                        </a:spcBef>
                        <a:spcAft>
                          <a:spcPts val="0"/>
                        </a:spcAft>
                      </a:pPr>
                      <a:r>
                        <a:rPr lang="en-US" sz="700">
                          <a:effectLst/>
                        </a:rPr>
                        <a:t>0911 Dental studies </a:t>
                      </a:r>
                      <a:endParaRPr lang="en-US" sz="800">
                        <a:effectLst/>
                      </a:endParaRPr>
                    </a:p>
                    <a:p>
                      <a:pPr marL="635" marR="0" indent="0" algn="l">
                        <a:lnSpc>
                          <a:spcPct val="107000"/>
                        </a:lnSpc>
                        <a:spcBef>
                          <a:spcPts val="0"/>
                        </a:spcBef>
                        <a:spcAft>
                          <a:spcPts val="0"/>
                        </a:spcAft>
                      </a:pPr>
                      <a:r>
                        <a:rPr lang="en-US" sz="700">
                          <a:effectLst/>
                        </a:rPr>
                        <a:t>0912 Medicine </a:t>
                      </a:r>
                      <a:endParaRPr lang="en-US" sz="800">
                        <a:effectLst/>
                      </a:endParaRPr>
                    </a:p>
                    <a:p>
                      <a:pPr marL="635" marR="0" indent="0" algn="l">
                        <a:lnSpc>
                          <a:spcPct val="107000"/>
                        </a:lnSpc>
                        <a:spcBef>
                          <a:spcPts val="0"/>
                        </a:spcBef>
                        <a:spcAft>
                          <a:spcPts val="0"/>
                        </a:spcAft>
                      </a:pPr>
                      <a:r>
                        <a:rPr lang="en-US" sz="700">
                          <a:effectLst/>
                        </a:rPr>
                        <a:t>0913 Nursing and midwifery </a:t>
                      </a:r>
                      <a:endParaRPr lang="en-US" sz="800">
                        <a:effectLst/>
                      </a:endParaRPr>
                    </a:p>
                    <a:p>
                      <a:pPr marL="635" marR="0" indent="0" algn="l">
                        <a:lnSpc>
                          <a:spcPct val="100000"/>
                        </a:lnSpc>
                        <a:spcBef>
                          <a:spcPts val="0"/>
                        </a:spcBef>
                        <a:spcAft>
                          <a:spcPts val="0"/>
                        </a:spcAft>
                      </a:pPr>
                      <a:r>
                        <a:rPr lang="en-US" sz="700">
                          <a:effectLst/>
                        </a:rPr>
                        <a:t>0914 Medical diagnostic and treatment technology </a:t>
                      </a:r>
                      <a:endParaRPr lang="en-US" sz="800">
                        <a:effectLst/>
                      </a:endParaRPr>
                    </a:p>
                    <a:p>
                      <a:pPr marL="635" marR="0" indent="0" algn="l">
                        <a:lnSpc>
                          <a:spcPct val="107000"/>
                        </a:lnSpc>
                        <a:spcBef>
                          <a:spcPts val="0"/>
                        </a:spcBef>
                        <a:spcAft>
                          <a:spcPts val="0"/>
                        </a:spcAft>
                      </a:pPr>
                      <a:r>
                        <a:rPr lang="en-US" sz="700">
                          <a:effectLst/>
                        </a:rPr>
                        <a:t>0915 Therapy and rehabilitation </a:t>
                      </a:r>
                      <a:endParaRPr lang="en-US" sz="800">
                        <a:effectLst/>
                      </a:endParaRPr>
                    </a:p>
                    <a:p>
                      <a:pPr marL="635" marR="0" indent="0" algn="l">
                        <a:lnSpc>
                          <a:spcPct val="107000"/>
                        </a:lnSpc>
                        <a:spcBef>
                          <a:spcPts val="0"/>
                        </a:spcBef>
                        <a:spcAft>
                          <a:spcPts val="0"/>
                        </a:spcAft>
                      </a:pPr>
                      <a:r>
                        <a:rPr lang="en-US" sz="700">
                          <a:effectLst/>
                        </a:rPr>
                        <a:t>0916 Pharmacy </a:t>
                      </a:r>
                      <a:endParaRPr lang="en-US" sz="800">
                        <a:effectLst/>
                      </a:endParaRPr>
                    </a:p>
                    <a:p>
                      <a:pPr marL="635" marR="0" indent="0" algn="l">
                        <a:lnSpc>
                          <a:spcPct val="100000"/>
                        </a:lnSpc>
                        <a:spcBef>
                          <a:spcPts val="0"/>
                        </a:spcBef>
                        <a:spcAft>
                          <a:spcPts val="0"/>
                        </a:spcAft>
                      </a:pPr>
                      <a:r>
                        <a:rPr lang="en-US" sz="700">
                          <a:effectLst/>
                        </a:rPr>
                        <a:t>0917 Traditional and complementary medicine and therapy </a:t>
                      </a:r>
                      <a:endParaRPr lang="en-US" sz="800">
                        <a:effectLst/>
                      </a:endParaRPr>
                    </a:p>
                    <a:p>
                      <a:pPr marL="635" marR="0" indent="0" algn="l">
                        <a:lnSpc>
                          <a:spcPct val="107000"/>
                        </a:lnSpc>
                        <a:spcBef>
                          <a:spcPts val="0"/>
                        </a:spcBef>
                        <a:spcAft>
                          <a:spcPts val="0"/>
                        </a:spcAft>
                      </a:pPr>
                      <a:r>
                        <a:rPr lang="en-US" sz="700">
                          <a:effectLst/>
                        </a:rPr>
                        <a:t> </a:t>
                      </a:r>
                      <a:endParaRPr lang="en-US" sz="800">
                        <a:solidFill>
                          <a:srgbClr val="000000"/>
                        </a:solidFill>
                        <a:effectLst/>
                        <a:latin typeface="Arial" panose="020B0604020202020204" pitchFamily="34" charset="0"/>
                        <a:ea typeface="Arial" panose="020B0604020202020204" pitchFamily="34" charset="0"/>
                      </a:endParaRPr>
                    </a:p>
                  </a:txBody>
                  <a:tcPr marL="50931" marR="54739" marT="4284" marB="0"/>
                </a:tc>
              </a:tr>
              <a:tr h="752873">
                <a:tc vMerge="1">
                  <a:txBody>
                    <a:bodyPr/>
                    <a:lstStyle/>
                    <a:p>
                      <a:endParaRPr lang="en-US"/>
                    </a:p>
                  </a:txBody>
                  <a:tcPr/>
                </a:tc>
                <a:tc>
                  <a:txBody>
                    <a:bodyPr/>
                    <a:lstStyle/>
                    <a:p>
                      <a:pPr marL="635" marR="0" indent="0" algn="l">
                        <a:lnSpc>
                          <a:spcPct val="107000"/>
                        </a:lnSpc>
                        <a:spcBef>
                          <a:spcPts val="0"/>
                        </a:spcBef>
                        <a:spcAft>
                          <a:spcPts val="0"/>
                        </a:spcAft>
                      </a:pPr>
                      <a:r>
                        <a:rPr lang="en-US" sz="700">
                          <a:effectLst/>
                        </a:rPr>
                        <a:t>092 Welfare </a:t>
                      </a:r>
                      <a:endParaRPr lang="en-US" sz="800">
                        <a:solidFill>
                          <a:srgbClr val="000000"/>
                        </a:solidFill>
                        <a:effectLst/>
                        <a:latin typeface="Arial" panose="020B0604020202020204" pitchFamily="34" charset="0"/>
                        <a:ea typeface="Arial" panose="020B0604020202020204" pitchFamily="34" charset="0"/>
                      </a:endParaRPr>
                    </a:p>
                  </a:txBody>
                  <a:tcPr marL="50931" marR="54739" marT="4284" marB="0"/>
                </a:tc>
                <a:tc>
                  <a:txBody>
                    <a:bodyPr/>
                    <a:lstStyle/>
                    <a:p>
                      <a:pPr marL="635" marR="0" indent="0" algn="l">
                        <a:lnSpc>
                          <a:spcPct val="100000"/>
                        </a:lnSpc>
                        <a:spcBef>
                          <a:spcPts val="0"/>
                        </a:spcBef>
                        <a:spcAft>
                          <a:spcPts val="0"/>
                        </a:spcAft>
                      </a:pPr>
                      <a:r>
                        <a:rPr lang="en-US" sz="700">
                          <a:effectLst/>
                        </a:rPr>
                        <a:t>0921 Care of the elderly and of disabled adults </a:t>
                      </a:r>
                      <a:endParaRPr lang="en-US" sz="800">
                        <a:effectLst/>
                      </a:endParaRPr>
                    </a:p>
                    <a:p>
                      <a:pPr marL="635" marR="0" indent="0" algn="l">
                        <a:lnSpc>
                          <a:spcPct val="107000"/>
                        </a:lnSpc>
                        <a:spcBef>
                          <a:spcPts val="0"/>
                        </a:spcBef>
                        <a:spcAft>
                          <a:spcPts val="0"/>
                        </a:spcAft>
                      </a:pPr>
                      <a:r>
                        <a:rPr lang="en-US" sz="700">
                          <a:effectLst/>
                        </a:rPr>
                        <a:t>0922 Child care and youth services </a:t>
                      </a:r>
                      <a:endParaRPr lang="en-US" sz="800">
                        <a:effectLst/>
                      </a:endParaRPr>
                    </a:p>
                    <a:p>
                      <a:pPr marL="635" marR="0" indent="0" algn="l">
                        <a:lnSpc>
                          <a:spcPct val="107000"/>
                        </a:lnSpc>
                        <a:spcBef>
                          <a:spcPts val="0"/>
                        </a:spcBef>
                        <a:spcAft>
                          <a:spcPts val="0"/>
                        </a:spcAft>
                      </a:pPr>
                      <a:r>
                        <a:rPr lang="en-US" sz="700">
                          <a:effectLst/>
                        </a:rPr>
                        <a:t>0923 Social work and counselling </a:t>
                      </a:r>
                      <a:endParaRPr lang="en-US" sz="800">
                        <a:effectLst/>
                      </a:endParaRPr>
                    </a:p>
                    <a:p>
                      <a:pPr marL="635" marR="0" indent="0" algn="l">
                        <a:lnSpc>
                          <a:spcPct val="107000"/>
                        </a:lnSpc>
                        <a:spcBef>
                          <a:spcPts val="0"/>
                        </a:spcBef>
                        <a:spcAft>
                          <a:spcPts val="0"/>
                        </a:spcAft>
                      </a:pPr>
                      <a:r>
                        <a:rPr lang="en-US" sz="700">
                          <a:effectLst/>
                        </a:rPr>
                        <a:t> </a:t>
                      </a:r>
                      <a:endParaRPr lang="en-US" sz="800">
                        <a:solidFill>
                          <a:srgbClr val="000000"/>
                        </a:solidFill>
                        <a:effectLst/>
                        <a:latin typeface="Arial" panose="020B0604020202020204" pitchFamily="34" charset="0"/>
                        <a:ea typeface="Arial" panose="020B0604020202020204" pitchFamily="34" charset="0"/>
                      </a:endParaRPr>
                    </a:p>
                  </a:txBody>
                  <a:tcPr marL="50931" marR="54739" marT="4284" marB="0"/>
                </a:tc>
              </a:tr>
              <a:tr h="1083289">
                <a:tc rowSpan="4">
                  <a:txBody>
                    <a:bodyPr/>
                    <a:lstStyle/>
                    <a:p>
                      <a:pPr marL="0" marR="0" indent="0" algn="l">
                        <a:lnSpc>
                          <a:spcPct val="107000"/>
                        </a:lnSpc>
                        <a:spcBef>
                          <a:spcPts val="0"/>
                        </a:spcBef>
                        <a:spcAft>
                          <a:spcPts val="0"/>
                        </a:spcAft>
                      </a:pPr>
                      <a:r>
                        <a:rPr lang="en-US" sz="700">
                          <a:effectLst/>
                        </a:rPr>
                        <a:t>10 Services </a:t>
                      </a:r>
                      <a:endParaRPr lang="en-US" sz="800">
                        <a:solidFill>
                          <a:srgbClr val="000000"/>
                        </a:solidFill>
                        <a:effectLst/>
                        <a:latin typeface="Arial" panose="020B0604020202020204" pitchFamily="34" charset="0"/>
                        <a:ea typeface="Arial" panose="020B0604020202020204" pitchFamily="34" charset="0"/>
                      </a:endParaRPr>
                    </a:p>
                  </a:txBody>
                  <a:tcPr marL="50931" marR="54739" marT="4284" marB="0"/>
                </a:tc>
                <a:tc>
                  <a:txBody>
                    <a:bodyPr/>
                    <a:lstStyle/>
                    <a:p>
                      <a:pPr marL="635" marR="0" indent="0" algn="l">
                        <a:lnSpc>
                          <a:spcPct val="107000"/>
                        </a:lnSpc>
                        <a:spcBef>
                          <a:spcPts val="0"/>
                        </a:spcBef>
                        <a:spcAft>
                          <a:spcPts val="0"/>
                        </a:spcAft>
                      </a:pPr>
                      <a:r>
                        <a:rPr lang="en-US" sz="700">
                          <a:effectLst/>
                        </a:rPr>
                        <a:t>101 Personal services </a:t>
                      </a:r>
                      <a:endParaRPr lang="en-US" sz="800">
                        <a:solidFill>
                          <a:srgbClr val="000000"/>
                        </a:solidFill>
                        <a:effectLst/>
                        <a:latin typeface="Arial" panose="020B0604020202020204" pitchFamily="34" charset="0"/>
                        <a:ea typeface="Arial" panose="020B0604020202020204" pitchFamily="34" charset="0"/>
                      </a:endParaRPr>
                    </a:p>
                  </a:txBody>
                  <a:tcPr marL="50931" marR="54739" marT="4284" marB="0"/>
                </a:tc>
                <a:tc>
                  <a:txBody>
                    <a:bodyPr/>
                    <a:lstStyle/>
                    <a:p>
                      <a:pPr marL="342900" marR="0" lvl="0" indent="-342900" algn="l" fontAlgn="base">
                        <a:lnSpc>
                          <a:spcPct val="107000"/>
                        </a:lnSpc>
                        <a:spcBef>
                          <a:spcPts val="0"/>
                        </a:spcBef>
                        <a:spcAft>
                          <a:spcPts val="0"/>
                        </a:spcAft>
                        <a:buClr>
                          <a:srgbClr val="000000"/>
                        </a:buClr>
                        <a:buSzPts val="900"/>
                        <a:buFont typeface="+mj-lt"/>
                        <a:buAutoNum type="arabicPeriod" startAt="1011"/>
                      </a:pPr>
                      <a:r>
                        <a:rPr lang="en-US" sz="700" u="none" strike="noStrike">
                          <a:effectLst/>
                          <a:uFill>
                            <a:solidFill>
                              <a:srgbClr val="000000"/>
                            </a:solidFill>
                          </a:uFill>
                        </a:rPr>
                        <a:t>Domestic services </a:t>
                      </a:r>
                      <a:endParaRPr lang="en-US" sz="800" u="none" strike="noStrike">
                        <a:effectLst/>
                        <a:uFill>
                          <a:solidFill>
                            <a:srgbClr val="000000"/>
                          </a:solidFill>
                        </a:uFill>
                      </a:endParaRPr>
                    </a:p>
                    <a:p>
                      <a:pPr marL="342900" marR="0" lvl="0" indent="-342900" algn="l" fontAlgn="base">
                        <a:lnSpc>
                          <a:spcPct val="107000"/>
                        </a:lnSpc>
                        <a:spcBef>
                          <a:spcPts val="0"/>
                        </a:spcBef>
                        <a:spcAft>
                          <a:spcPts val="0"/>
                        </a:spcAft>
                        <a:buClr>
                          <a:srgbClr val="000000"/>
                        </a:buClr>
                        <a:buSzPts val="900"/>
                        <a:buFont typeface="+mj-lt"/>
                        <a:buAutoNum type="arabicPeriod" startAt="1011"/>
                      </a:pPr>
                      <a:r>
                        <a:rPr lang="en-US" sz="700" u="none" strike="noStrike">
                          <a:effectLst/>
                          <a:uFill>
                            <a:solidFill>
                              <a:srgbClr val="000000"/>
                            </a:solidFill>
                          </a:uFill>
                        </a:rPr>
                        <a:t>Hair and beauty services </a:t>
                      </a:r>
                      <a:endParaRPr lang="en-US" sz="800" u="none" strike="noStrike">
                        <a:effectLst/>
                        <a:uFill>
                          <a:solidFill>
                            <a:srgbClr val="000000"/>
                          </a:solidFill>
                        </a:uFill>
                      </a:endParaRPr>
                    </a:p>
                    <a:p>
                      <a:pPr marL="342900" marR="0" lvl="0" indent="-342900" algn="l" fontAlgn="base">
                        <a:lnSpc>
                          <a:spcPct val="107000"/>
                        </a:lnSpc>
                        <a:spcBef>
                          <a:spcPts val="0"/>
                        </a:spcBef>
                        <a:spcAft>
                          <a:spcPts val="0"/>
                        </a:spcAft>
                        <a:buClr>
                          <a:srgbClr val="000000"/>
                        </a:buClr>
                        <a:buSzPts val="900"/>
                        <a:buFont typeface="+mj-lt"/>
                        <a:buAutoNum type="arabicPeriod" startAt="1011"/>
                      </a:pPr>
                      <a:r>
                        <a:rPr lang="en-US" sz="700" u="none" strike="noStrike">
                          <a:effectLst/>
                          <a:uFill>
                            <a:solidFill>
                              <a:srgbClr val="000000"/>
                            </a:solidFill>
                          </a:uFill>
                        </a:rPr>
                        <a:t>Hotel, restaurants and catering  </a:t>
                      </a:r>
                      <a:endParaRPr lang="en-US" sz="800" u="none" strike="noStrike">
                        <a:effectLst/>
                        <a:uFill>
                          <a:solidFill>
                            <a:srgbClr val="000000"/>
                          </a:solidFill>
                        </a:uFill>
                      </a:endParaRPr>
                    </a:p>
                    <a:p>
                      <a:pPr marL="342900" marR="0" lvl="0" indent="-342900" algn="l" fontAlgn="base">
                        <a:lnSpc>
                          <a:spcPct val="107000"/>
                        </a:lnSpc>
                        <a:spcBef>
                          <a:spcPts val="0"/>
                        </a:spcBef>
                        <a:spcAft>
                          <a:spcPts val="0"/>
                        </a:spcAft>
                        <a:buClr>
                          <a:srgbClr val="000000"/>
                        </a:buClr>
                        <a:buSzPts val="900"/>
                        <a:buFont typeface="+mj-lt"/>
                        <a:buAutoNum type="arabicPeriod" startAt="1011"/>
                      </a:pPr>
                      <a:r>
                        <a:rPr lang="en-US" sz="700" u="none" strike="noStrike">
                          <a:effectLst/>
                          <a:uFill>
                            <a:solidFill>
                              <a:srgbClr val="000000"/>
                            </a:solidFill>
                          </a:uFill>
                        </a:rPr>
                        <a:t>Sports </a:t>
                      </a:r>
                      <a:endParaRPr lang="en-US" sz="800" u="none" strike="noStrike">
                        <a:effectLst/>
                        <a:uFill>
                          <a:solidFill>
                            <a:srgbClr val="000000"/>
                          </a:solidFill>
                        </a:uFill>
                      </a:endParaRPr>
                    </a:p>
                    <a:p>
                      <a:pPr marL="342900" marR="0" lvl="0" indent="-342900" algn="l" fontAlgn="base">
                        <a:lnSpc>
                          <a:spcPct val="107000"/>
                        </a:lnSpc>
                        <a:spcBef>
                          <a:spcPts val="0"/>
                        </a:spcBef>
                        <a:spcAft>
                          <a:spcPts val="0"/>
                        </a:spcAft>
                        <a:buClr>
                          <a:srgbClr val="000000"/>
                        </a:buClr>
                        <a:buSzPts val="900"/>
                        <a:buFont typeface="+mj-lt"/>
                        <a:buAutoNum type="arabicPeriod" startAt="1011"/>
                      </a:pPr>
                      <a:r>
                        <a:rPr lang="en-US" sz="700" u="none" strike="noStrike">
                          <a:effectLst/>
                          <a:uFill>
                            <a:solidFill>
                              <a:srgbClr val="000000"/>
                            </a:solidFill>
                          </a:uFill>
                        </a:rPr>
                        <a:t>Travel, tourism and leisure </a:t>
                      </a:r>
                      <a:endParaRPr lang="en-US" sz="800" u="none" strike="noStrike">
                        <a:effectLst/>
                        <a:uFill>
                          <a:solidFill>
                            <a:srgbClr val="000000"/>
                          </a:solidFill>
                        </a:uFill>
                      </a:endParaRPr>
                    </a:p>
                    <a:p>
                      <a:pPr marL="635" marR="0" indent="0" algn="l">
                        <a:lnSpc>
                          <a:spcPct val="107000"/>
                        </a:lnSpc>
                        <a:spcBef>
                          <a:spcPts val="0"/>
                        </a:spcBef>
                        <a:spcAft>
                          <a:spcPts val="0"/>
                        </a:spcAft>
                      </a:pPr>
                      <a:r>
                        <a:rPr lang="en-US" sz="700">
                          <a:effectLst/>
                        </a:rPr>
                        <a:t> </a:t>
                      </a:r>
                      <a:endParaRPr lang="en-US" sz="800">
                        <a:solidFill>
                          <a:srgbClr val="000000"/>
                        </a:solidFill>
                        <a:effectLst/>
                        <a:latin typeface="Arial" panose="020B0604020202020204" pitchFamily="34" charset="0"/>
                        <a:ea typeface="Arial" panose="020B0604020202020204" pitchFamily="34" charset="0"/>
                      </a:endParaRPr>
                    </a:p>
                  </a:txBody>
                  <a:tcPr marL="50931" marR="54739" marT="4284" marB="0"/>
                </a:tc>
              </a:tr>
              <a:tr h="618189">
                <a:tc vMerge="1">
                  <a:txBody>
                    <a:bodyPr/>
                    <a:lstStyle/>
                    <a:p>
                      <a:endParaRPr lang="en-US"/>
                    </a:p>
                  </a:txBody>
                  <a:tcPr/>
                </a:tc>
                <a:tc>
                  <a:txBody>
                    <a:bodyPr/>
                    <a:lstStyle/>
                    <a:p>
                      <a:pPr marL="635" marR="0" indent="0" algn="l">
                        <a:lnSpc>
                          <a:spcPct val="107000"/>
                        </a:lnSpc>
                        <a:spcBef>
                          <a:spcPts val="0"/>
                        </a:spcBef>
                        <a:spcAft>
                          <a:spcPts val="0"/>
                        </a:spcAft>
                      </a:pPr>
                      <a:r>
                        <a:rPr lang="en-US" sz="700">
                          <a:effectLst/>
                        </a:rPr>
                        <a:t>102 Hygiene and occupational health services </a:t>
                      </a:r>
                      <a:endParaRPr lang="en-US" sz="800">
                        <a:solidFill>
                          <a:srgbClr val="000000"/>
                        </a:solidFill>
                        <a:effectLst/>
                        <a:latin typeface="Arial" panose="020B0604020202020204" pitchFamily="34" charset="0"/>
                        <a:ea typeface="Arial" panose="020B0604020202020204" pitchFamily="34" charset="0"/>
                      </a:endParaRPr>
                    </a:p>
                  </a:txBody>
                  <a:tcPr marL="50931" marR="54739" marT="4284" marB="0"/>
                </a:tc>
                <a:tc>
                  <a:txBody>
                    <a:bodyPr/>
                    <a:lstStyle/>
                    <a:p>
                      <a:pPr marL="342900" marR="0" lvl="0" indent="-342900" algn="l" fontAlgn="base">
                        <a:lnSpc>
                          <a:spcPct val="107000"/>
                        </a:lnSpc>
                        <a:spcBef>
                          <a:spcPts val="0"/>
                        </a:spcBef>
                        <a:spcAft>
                          <a:spcPts val="0"/>
                        </a:spcAft>
                        <a:buClr>
                          <a:srgbClr val="000000"/>
                        </a:buClr>
                        <a:buSzPts val="900"/>
                        <a:buFont typeface="+mj-lt"/>
                        <a:buAutoNum type="arabicPeriod" startAt="1021"/>
                      </a:pPr>
                      <a:r>
                        <a:rPr lang="en-US" sz="700" u="none" strike="noStrike">
                          <a:effectLst/>
                          <a:uFill>
                            <a:solidFill>
                              <a:srgbClr val="000000"/>
                            </a:solidFill>
                          </a:uFill>
                        </a:rPr>
                        <a:t>Community sanitation </a:t>
                      </a:r>
                      <a:endParaRPr lang="en-US" sz="800" u="none" strike="noStrike">
                        <a:effectLst/>
                        <a:uFill>
                          <a:solidFill>
                            <a:srgbClr val="000000"/>
                          </a:solidFill>
                        </a:uFill>
                      </a:endParaRPr>
                    </a:p>
                    <a:p>
                      <a:pPr marL="342900" marR="0" lvl="0" indent="-342900" algn="l" fontAlgn="base">
                        <a:lnSpc>
                          <a:spcPct val="107000"/>
                        </a:lnSpc>
                        <a:spcBef>
                          <a:spcPts val="0"/>
                        </a:spcBef>
                        <a:spcAft>
                          <a:spcPts val="0"/>
                        </a:spcAft>
                        <a:buClr>
                          <a:srgbClr val="000000"/>
                        </a:buClr>
                        <a:buSzPts val="900"/>
                        <a:buFont typeface="+mj-lt"/>
                        <a:buAutoNum type="arabicPeriod" startAt="1021"/>
                      </a:pPr>
                      <a:r>
                        <a:rPr lang="en-US" sz="700" u="none" strike="noStrike">
                          <a:effectLst/>
                          <a:uFill>
                            <a:solidFill>
                              <a:srgbClr val="000000"/>
                            </a:solidFill>
                          </a:uFill>
                        </a:rPr>
                        <a:t>Occupational health and safety </a:t>
                      </a:r>
                      <a:endParaRPr lang="en-US" sz="800" u="none" strike="noStrike">
                        <a:effectLst/>
                        <a:uFill>
                          <a:solidFill>
                            <a:srgbClr val="000000"/>
                          </a:solidFill>
                        </a:uFill>
                      </a:endParaRPr>
                    </a:p>
                    <a:p>
                      <a:pPr marL="635" marR="0" indent="0" algn="l">
                        <a:lnSpc>
                          <a:spcPct val="107000"/>
                        </a:lnSpc>
                        <a:spcBef>
                          <a:spcPts val="0"/>
                        </a:spcBef>
                        <a:spcAft>
                          <a:spcPts val="0"/>
                        </a:spcAft>
                      </a:pPr>
                      <a:r>
                        <a:rPr lang="en-US" sz="700">
                          <a:effectLst/>
                        </a:rPr>
                        <a:t> </a:t>
                      </a:r>
                      <a:endParaRPr lang="en-US" sz="800">
                        <a:solidFill>
                          <a:srgbClr val="000000"/>
                        </a:solidFill>
                        <a:effectLst/>
                        <a:latin typeface="Arial" panose="020B0604020202020204" pitchFamily="34" charset="0"/>
                        <a:ea typeface="Arial" panose="020B0604020202020204" pitchFamily="34" charset="0"/>
                      </a:endParaRPr>
                    </a:p>
                  </a:txBody>
                  <a:tcPr marL="50931" marR="54739" marT="4284" marB="0"/>
                </a:tc>
              </a:tr>
              <a:tr h="609395">
                <a:tc vMerge="1">
                  <a:txBody>
                    <a:bodyPr/>
                    <a:lstStyle/>
                    <a:p>
                      <a:endParaRPr lang="en-US"/>
                    </a:p>
                  </a:txBody>
                  <a:tcPr/>
                </a:tc>
                <a:tc>
                  <a:txBody>
                    <a:bodyPr/>
                    <a:lstStyle/>
                    <a:p>
                      <a:pPr marL="635" marR="0" indent="0" algn="l">
                        <a:lnSpc>
                          <a:spcPct val="107000"/>
                        </a:lnSpc>
                        <a:spcBef>
                          <a:spcPts val="0"/>
                        </a:spcBef>
                        <a:spcAft>
                          <a:spcPts val="0"/>
                        </a:spcAft>
                      </a:pPr>
                      <a:r>
                        <a:rPr lang="en-US" sz="700">
                          <a:effectLst/>
                        </a:rPr>
                        <a:t>103 Security services </a:t>
                      </a:r>
                      <a:endParaRPr lang="en-US" sz="800">
                        <a:solidFill>
                          <a:srgbClr val="000000"/>
                        </a:solidFill>
                        <a:effectLst/>
                        <a:latin typeface="Arial" panose="020B0604020202020204" pitchFamily="34" charset="0"/>
                        <a:ea typeface="Arial" panose="020B0604020202020204" pitchFamily="34" charset="0"/>
                      </a:endParaRPr>
                    </a:p>
                  </a:txBody>
                  <a:tcPr marL="50931" marR="54739" marT="4284" marB="0"/>
                </a:tc>
                <a:tc>
                  <a:txBody>
                    <a:bodyPr/>
                    <a:lstStyle/>
                    <a:p>
                      <a:pPr marL="635" marR="424180" indent="0" algn="l">
                        <a:lnSpc>
                          <a:spcPct val="105000"/>
                        </a:lnSpc>
                        <a:spcBef>
                          <a:spcPts val="0"/>
                        </a:spcBef>
                        <a:spcAft>
                          <a:spcPts val="5"/>
                        </a:spcAft>
                      </a:pPr>
                      <a:r>
                        <a:rPr lang="en-US" sz="700">
                          <a:effectLst/>
                        </a:rPr>
                        <a:t>1031 Military and defence 1032 Protection of persons and property </a:t>
                      </a:r>
                      <a:endParaRPr lang="en-US" sz="800">
                        <a:effectLst/>
                      </a:endParaRPr>
                    </a:p>
                    <a:p>
                      <a:pPr marL="635" marR="0" indent="0" algn="l">
                        <a:lnSpc>
                          <a:spcPct val="107000"/>
                        </a:lnSpc>
                        <a:spcBef>
                          <a:spcPts val="0"/>
                        </a:spcBef>
                        <a:spcAft>
                          <a:spcPts val="0"/>
                        </a:spcAft>
                      </a:pPr>
                      <a:r>
                        <a:rPr lang="en-US" sz="700">
                          <a:effectLst/>
                        </a:rPr>
                        <a:t> </a:t>
                      </a:r>
                      <a:endParaRPr lang="en-US" sz="800">
                        <a:solidFill>
                          <a:srgbClr val="000000"/>
                        </a:solidFill>
                        <a:effectLst/>
                        <a:latin typeface="Arial" panose="020B0604020202020204" pitchFamily="34" charset="0"/>
                        <a:ea typeface="Arial" panose="020B0604020202020204" pitchFamily="34" charset="0"/>
                      </a:endParaRPr>
                    </a:p>
                  </a:txBody>
                  <a:tcPr marL="50931" marR="54739" marT="4284" marB="0"/>
                </a:tc>
              </a:tr>
              <a:tr h="349267">
                <a:tc vMerge="1">
                  <a:txBody>
                    <a:bodyPr/>
                    <a:lstStyle/>
                    <a:p>
                      <a:endParaRPr lang="en-US"/>
                    </a:p>
                  </a:txBody>
                  <a:tcPr/>
                </a:tc>
                <a:tc>
                  <a:txBody>
                    <a:bodyPr/>
                    <a:lstStyle/>
                    <a:p>
                      <a:pPr marL="635" marR="0" indent="0" algn="l">
                        <a:lnSpc>
                          <a:spcPct val="107000"/>
                        </a:lnSpc>
                        <a:spcBef>
                          <a:spcPts val="0"/>
                        </a:spcBef>
                        <a:spcAft>
                          <a:spcPts val="0"/>
                        </a:spcAft>
                      </a:pPr>
                      <a:r>
                        <a:rPr lang="en-US" sz="700">
                          <a:effectLst/>
                        </a:rPr>
                        <a:t>104 Transport services </a:t>
                      </a:r>
                      <a:endParaRPr lang="en-US" sz="800">
                        <a:solidFill>
                          <a:srgbClr val="000000"/>
                        </a:solidFill>
                        <a:effectLst/>
                        <a:latin typeface="Arial" panose="020B0604020202020204" pitchFamily="34" charset="0"/>
                        <a:ea typeface="Arial" panose="020B0604020202020204" pitchFamily="34" charset="0"/>
                      </a:endParaRPr>
                    </a:p>
                  </a:txBody>
                  <a:tcPr marL="50931" marR="54739" marT="4284" marB="0"/>
                </a:tc>
                <a:tc>
                  <a:txBody>
                    <a:bodyPr/>
                    <a:lstStyle/>
                    <a:p>
                      <a:pPr marL="635" marR="0" indent="0" algn="l">
                        <a:lnSpc>
                          <a:spcPct val="107000"/>
                        </a:lnSpc>
                        <a:spcBef>
                          <a:spcPts val="0"/>
                        </a:spcBef>
                        <a:spcAft>
                          <a:spcPts val="0"/>
                        </a:spcAft>
                      </a:pPr>
                      <a:r>
                        <a:rPr lang="en-US" sz="700">
                          <a:effectLst/>
                        </a:rPr>
                        <a:t>1041 Transport services </a:t>
                      </a:r>
                      <a:endParaRPr lang="en-US" sz="800">
                        <a:effectLst/>
                      </a:endParaRPr>
                    </a:p>
                    <a:p>
                      <a:pPr marL="635" marR="0" indent="0" algn="l">
                        <a:lnSpc>
                          <a:spcPct val="107000"/>
                        </a:lnSpc>
                        <a:spcBef>
                          <a:spcPts val="0"/>
                        </a:spcBef>
                        <a:spcAft>
                          <a:spcPts val="0"/>
                        </a:spcAft>
                      </a:pPr>
                      <a:r>
                        <a:rPr lang="en-US" sz="700">
                          <a:effectLst/>
                        </a:rPr>
                        <a:t> </a:t>
                      </a:r>
                      <a:endParaRPr lang="en-US" sz="800">
                        <a:solidFill>
                          <a:srgbClr val="000000"/>
                        </a:solidFill>
                        <a:effectLst/>
                        <a:latin typeface="Arial" panose="020B0604020202020204" pitchFamily="34" charset="0"/>
                        <a:ea typeface="Arial" panose="020B0604020202020204" pitchFamily="34" charset="0"/>
                      </a:endParaRPr>
                    </a:p>
                  </a:txBody>
                  <a:tcPr marL="50931" marR="54739" marT="4284" marB="0"/>
                </a:tc>
              </a:tr>
              <a:tr h="1374731">
                <a:tc gridSpan="3">
                  <a:txBody>
                    <a:bodyPr/>
                    <a:lstStyle/>
                    <a:p>
                      <a:pPr marL="0" marR="0" indent="0" algn="l">
                        <a:lnSpc>
                          <a:spcPct val="100000"/>
                        </a:lnSpc>
                        <a:spcBef>
                          <a:spcPts val="0"/>
                        </a:spcBef>
                        <a:spcAft>
                          <a:spcPts val="615"/>
                        </a:spcAft>
                      </a:pPr>
                      <a:r>
                        <a:rPr lang="en-US" sz="600" dirty="0">
                          <a:effectLst/>
                        </a:rPr>
                        <a:t>In addition to the detailed fields in the table above; “0”, “8” and “9” may be used (see also the guidelines in Sections 7 and 8): </a:t>
                      </a:r>
                      <a:endParaRPr lang="en-US" sz="800" dirty="0">
                        <a:effectLst/>
                      </a:endParaRPr>
                    </a:p>
                    <a:p>
                      <a:pPr marL="0" marR="0" indent="0" algn="l">
                        <a:lnSpc>
                          <a:spcPct val="105000"/>
                        </a:lnSpc>
                        <a:spcBef>
                          <a:spcPts val="0"/>
                        </a:spcBef>
                        <a:spcAft>
                          <a:spcPts val="585"/>
                        </a:spcAft>
                      </a:pPr>
                      <a:r>
                        <a:rPr lang="en-US" sz="600" dirty="0">
                          <a:effectLst/>
                        </a:rPr>
                        <a:t>‘8’ is used at the narrow and detailed field level when classifying inter-disciplinary or broad </a:t>
                      </a:r>
                      <a:r>
                        <a:rPr lang="en-US" sz="600" dirty="0" err="1">
                          <a:effectLst/>
                        </a:rPr>
                        <a:t>programmes</a:t>
                      </a:r>
                      <a:r>
                        <a:rPr lang="en-US" sz="600" dirty="0">
                          <a:effectLst/>
                        </a:rPr>
                        <a:t> and qualifications to the broad field in which the greater part of the intended learning time is spent (e.g. 0288 ‘Inter-disciplinary </a:t>
                      </a:r>
                      <a:r>
                        <a:rPr lang="en-US" sz="600" dirty="0" err="1">
                          <a:effectLst/>
                        </a:rPr>
                        <a:t>programmes</a:t>
                      </a:r>
                      <a:r>
                        <a:rPr lang="en-US" sz="600" dirty="0">
                          <a:effectLst/>
                        </a:rPr>
                        <a:t> and qualifications involving arts and humanities’). ‘0’ is used when no further information is available about the field than the field description at the next higher level of the classification hierarchy (i.e. at the broad field or at the narrow field level). </a:t>
                      </a:r>
                      <a:endParaRPr lang="en-US" sz="800" dirty="0">
                        <a:effectLst/>
                      </a:endParaRPr>
                    </a:p>
                    <a:p>
                      <a:pPr marL="0" marR="0" indent="0" algn="l">
                        <a:lnSpc>
                          <a:spcPct val="100000"/>
                        </a:lnSpc>
                        <a:spcBef>
                          <a:spcPts val="0"/>
                        </a:spcBef>
                        <a:spcAft>
                          <a:spcPts val="725"/>
                        </a:spcAft>
                      </a:pPr>
                      <a:r>
                        <a:rPr lang="en-US" sz="600" dirty="0">
                          <a:effectLst/>
                        </a:rPr>
                        <a:t>‘9’ is used at the detailed field level when classifying </a:t>
                      </a:r>
                      <a:r>
                        <a:rPr lang="en-US" sz="600" dirty="0" err="1">
                          <a:effectLst/>
                        </a:rPr>
                        <a:t>programmes</a:t>
                      </a:r>
                      <a:r>
                        <a:rPr lang="en-US" sz="600" dirty="0">
                          <a:effectLst/>
                        </a:rPr>
                        <a:t> and qualifications which do not fit within any of the listed detailed fields. </a:t>
                      </a:r>
                      <a:endParaRPr lang="en-US" sz="800" dirty="0">
                        <a:effectLst/>
                      </a:endParaRPr>
                    </a:p>
                    <a:p>
                      <a:pPr marL="0" marR="0" indent="0" algn="l">
                        <a:lnSpc>
                          <a:spcPct val="107000"/>
                        </a:lnSpc>
                        <a:spcBef>
                          <a:spcPts val="0"/>
                        </a:spcBef>
                        <a:spcAft>
                          <a:spcPts val="0"/>
                        </a:spcAft>
                      </a:pPr>
                      <a:r>
                        <a:rPr lang="en-US" sz="600" dirty="0">
                          <a:effectLst/>
                        </a:rPr>
                        <a:t>‘9999’ ,‘999’’  or “99” can be used in data collections, especially in surveys if the field is not known.</a:t>
                      </a:r>
                      <a:r>
                        <a:rPr lang="en-US" sz="700" dirty="0">
                          <a:effectLst/>
                        </a:rPr>
                        <a:t> </a:t>
                      </a:r>
                      <a:endParaRPr lang="en-US" sz="800" dirty="0">
                        <a:solidFill>
                          <a:srgbClr val="000000"/>
                        </a:solidFill>
                        <a:effectLst/>
                        <a:latin typeface="Arial" panose="020B0604020202020204" pitchFamily="34" charset="0"/>
                        <a:ea typeface="Arial" panose="020B0604020202020204" pitchFamily="34" charset="0"/>
                      </a:endParaRPr>
                    </a:p>
                  </a:txBody>
                  <a:tcPr marL="50931" marR="54739" marT="4284" marB="0"/>
                </a:tc>
                <a:tc hMerge="1">
                  <a:txBody>
                    <a:bodyPr/>
                    <a:lstStyle/>
                    <a:p>
                      <a:endParaRPr lang="en-US"/>
                    </a:p>
                  </a:txBody>
                  <a:tcPr/>
                </a:tc>
                <a:tc hMerge="1">
                  <a:txBody>
                    <a:bodyPr/>
                    <a:lstStyle/>
                    <a:p>
                      <a:endParaRPr lang="en-US"/>
                    </a:p>
                  </a:txBody>
                  <a:tcPr/>
                </a:tc>
              </a:tr>
            </a:tbl>
          </a:graphicData>
        </a:graphic>
      </p:graphicFrame>
      <p:sp>
        <p:nvSpPr>
          <p:cNvPr id="5" name="Rectangle 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1696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9"/>
            <a:ext cx="7886700" cy="412793"/>
          </a:xfrm>
        </p:spPr>
        <p:txBody>
          <a:bodyPr>
            <a:normAutofit fontScale="90000"/>
          </a:bodyPr>
          <a:lstStyle/>
          <a:p>
            <a:r>
              <a:rPr lang="en-US" dirty="0" err="1" smtClean="0"/>
              <a:t>Exemplu</a:t>
            </a:r>
            <a:r>
              <a:rPr lang="en-US" dirty="0" smtClean="0"/>
              <a:t> de </a:t>
            </a:r>
            <a:r>
              <a:rPr lang="en-US" dirty="0" err="1" smtClean="0"/>
              <a:t>ocupatii</a:t>
            </a:r>
            <a:r>
              <a:rPr lang="en-US" dirty="0" smtClean="0"/>
              <a:t> </a:t>
            </a:r>
            <a:endParaRPr lang="en-US" dirty="0"/>
          </a:p>
        </p:txBody>
      </p:sp>
      <p:sp>
        <p:nvSpPr>
          <p:cNvPr id="3" name="Content Placeholder 2"/>
          <p:cNvSpPr>
            <a:spLocks noGrp="1"/>
          </p:cNvSpPr>
          <p:nvPr>
            <p:ph idx="1"/>
          </p:nvPr>
        </p:nvSpPr>
        <p:spPr>
          <a:xfrm>
            <a:off x="423935" y="788394"/>
            <a:ext cx="7886700" cy="6069605"/>
          </a:xfrm>
        </p:spPr>
        <p:txBody>
          <a:bodyPr>
            <a:normAutofit fontScale="62500" lnSpcReduction="20000"/>
          </a:bodyPr>
          <a:lstStyle/>
          <a:p>
            <a:pPr lvl="0"/>
            <a:r>
              <a:rPr lang="fr-FR" b="1" dirty="0" err="1" smtClean="0"/>
              <a:t>Ingineri</a:t>
            </a:r>
            <a:r>
              <a:rPr lang="fr-FR" b="1" dirty="0" smtClean="0"/>
              <a:t> </a:t>
            </a:r>
            <a:r>
              <a:rPr lang="fr-FR" b="1" dirty="0" err="1" smtClean="0"/>
              <a:t>constructori</a:t>
            </a:r>
            <a:r>
              <a:rPr lang="fr-FR" b="1" dirty="0" smtClean="0"/>
              <a:t>   </a:t>
            </a:r>
          </a:p>
          <a:p>
            <a:r>
              <a:rPr lang="en-US" dirty="0" err="1"/>
              <a:t>ccupation</a:t>
            </a:r>
            <a:r>
              <a:rPr lang="en-US" dirty="0"/>
              <a:t> group </a:t>
            </a:r>
          </a:p>
          <a:p>
            <a:r>
              <a:rPr lang="en-US" dirty="0" err="1"/>
              <a:t>Ordine</a:t>
            </a:r>
            <a:r>
              <a:rPr lang="en-US" dirty="0"/>
              <a:t> </a:t>
            </a:r>
            <a:r>
              <a:rPr lang="en-US" dirty="0" err="1"/>
              <a:t>ierarhică</a:t>
            </a:r>
            <a:endParaRPr lang="en-US" dirty="0"/>
          </a:p>
          <a:p>
            <a:r>
              <a:rPr lang="ro-RO" dirty="0"/>
              <a:t>2 </a:t>
            </a:r>
            <a:r>
              <a:rPr lang="ro-RO" dirty="0">
                <a:hlinkClick r:id="rId2"/>
              </a:rPr>
              <a:t>Specialiști cu ocupații intelectuale și științifice </a:t>
            </a:r>
            <a:endParaRPr lang="en-US" dirty="0"/>
          </a:p>
          <a:p>
            <a:r>
              <a:rPr lang="ro-RO" dirty="0"/>
              <a:t>21 </a:t>
            </a:r>
            <a:r>
              <a:rPr lang="ro-RO" dirty="0">
                <a:hlinkClick r:id="rId3"/>
              </a:rPr>
              <a:t>Specialiști în domeniul științei și ingineriei </a:t>
            </a:r>
            <a:endParaRPr lang="en-US" dirty="0"/>
          </a:p>
          <a:p>
            <a:r>
              <a:rPr lang="ro-RO" dirty="0"/>
              <a:t>214 </a:t>
            </a:r>
            <a:r>
              <a:rPr lang="ro-RO" dirty="0">
                <a:hlinkClick r:id="rId4"/>
              </a:rPr>
              <a:t>Specialiști ingineri (exclusiv în electrotehnologie) </a:t>
            </a:r>
            <a:endParaRPr lang="en-US" dirty="0"/>
          </a:p>
          <a:p>
            <a:r>
              <a:rPr lang="en-US" dirty="0" err="1"/>
              <a:t>Detalii</a:t>
            </a:r>
            <a:r>
              <a:rPr lang="en-US" dirty="0"/>
              <a:t> </a:t>
            </a:r>
            <a:r>
              <a:rPr lang="en-US" dirty="0" err="1"/>
              <a:t>privind</a:t>
            </a:r>
            <a:r>
              <a:rPr lang="en-US" dirty="0"/>
              <a:t> </a:t>
            </a:r>
            <a:r>
              <a:rPr lang="en-US" dirty="0" err="1"/>
              <a:t>termenul</a:t>
            </a:r>
            <a:endParaRPr lang="en-US" dirty="0"/>
          </a:p>
          <a:p>
            <a:pPr lvl="0"/>
            <a:r>
              <a:rPr lang="en-US" dirty="0" err="1"/>
              <a:t>Termen</a:t>
            </a:r>
            <a:r>
              <a:rPr lang="en-US" dirty="0"/>
              <a:t> </a:t>
            </a:r>
            <a:r>
              <a:rPr lang="en-US" dirty="0" err="1" smtClean="0"/>
              <a:t>preferat</a:t>
            </a:r>
            <a:r>
              <a:rPr lang="en-US" dirty="0"/>
              <a:t> </a:t>
            </a:r>
            <a:r>
              <a:rPr lang="en-US" dirty="0" smtClean="0"/>
              <a:t>:</a:t>
            </a:r>
            <a:r>
              <a:rPr lang="en-US" dirty="0" err="1" smtClean="0"/>
              <a:t>Ingineri</a:t>
            </a:r>
            <a:r>
              <a:rPr lang="en-US" dirty="0" smtClean="0"/>
              <a:t> </a:t>
            </a:r>
            <a:r>
              <a:rPr lang="en-US" dirty="0" err="1"/>
              <a:t>constructori</a:t>
            </a:r>
            <a:endParaRPr lang="en-US" dirty="0"/>
          </a:p>
          <a:p>
            <a:pPr lvl="0"/>
            <a:r>
              <a:rPr lang="en-US" dirty="0" smtClean="0"/>
              <a:t>URI </a:t>
            </a:r>
            <a:r>
              <a:rPr lang="en-US" dirty="0">
                <a:hlinkClick r:id="rId5"/>
              </a:rPr>
              <a:t>http://ec.europa.eu/esco/occupation/83</a:t>
            </a:r>
            <a:endParaRPr lang="en-US" dirty="0" smtClean="0"/>
          </a:p>
          <a:p>
            <a:pPr marL="0" lvl="0" indent="0">
              <a:buNone/>
            </a:pPr>
            <a:r>
              <a:rPr lang="fr-FR" b="1" dirty="0"/>
              <a:t> </a:t>
            </a:r>
            <a:r>
              <a:rPr lang="fr-FR" b="1" dirty="0" smtClean="0"/>
              <a:t>         </a:t>
            </a:r>
            <a:r>
              <a:rPr lang="fr-FR" dirty="0" err="1">
                <a:hlinkClick r:id="rId6"/>
              </a:rPr>
              <a:t>Inginer</a:t>
            </a:r>
            <a:r>
              <a:rPr lang="fr-FR" dirty="0">
                <a:hlinkClick r:id="rId6"/>
              </a:rPr>
              <a:t>(ă) </a:t>
            </a:r>
            <a:r>
              <a:rPr lang="fr-FR" dirty="0" err="1">
                <a:hlinkClick r:id="rId6"/>
              </a:rPr>
              <a:t>licențiat</a:t>
            </a:r>
            <a:r>
              <a:rPr lang="fr-FR" dirty="0">
                <a:hlinkClick r:id="rId6"/>
              </a:rPr>
              <a:t>(ă) (</a:t>
            </a:r>
            <a:r>
              <a:rPr lang="fr-FR" dirty="0" err="1">
                <a:hlinkClick r:id="rId6"/>
              </a:rPr>
              <a:t>construcții</a:t>
            </a:r>
            <a:r>
              <a:rPr lang="fr-FR" dirty="0">
                <a:hlinkClick r:id="rId6"/>
              </a:rPr>
              <a:t> de </a:t>
            </a:r>
            <a:r>
              <a:rPr lang="fr-FR" dirty="0" err="1">
                <a:hlinkClick r:id="rId6"/>
              </a:rPr>
              <a:t>drumuri</a:t>
            </a:r>
            <a:r>
              <a:rPr lang="fr-FR" dirty="0">
                <a:hlinkClick r:id="rId6"/>
              </a:rPr>
              <a:t>) </a:t>
            </a:r>
            <a:endParaRPr lang="en-US" dirty="0"/>
          </a:p>
          <a:p>
            <a:pPr lvl="0"/>
            <a:r>
              <a:rPr lang="fr-FR" dirty="0" err="1">
                <a:hlinkClick r:id="rId7"/>
              </a:rPr>
              <a:t>Inginer</a:t>
            </a:r>
            <a:r>
              <a:rPr lang="fr-FR" dirty="0">
                <a:hlinkClick r:id="rId7"/>
              </a:rPr>
              <a:t>(ă) </a:t>
            </a:r>
            <a:r>
              <a:rPr lang="fr-FR" dirty="0" err="1">
                <a:hlinkClick r:id="rId7"/>
              </a:rPr>
              <a:t>licențiat</a:t>
            </a:r>
            <a:r>
              <a:rPr lang="fr-FR" dirty="0">
                <a:hlinkClick r:id="rId7"/>
              </a:rPr>
              <a:t>(ă) (consultant </a:t>
            </a:r>
            <a:r>
              <a:rPr lang="fr-FR" dirty="0" err="1">
                <a:hlinkClick r:id="rId7"/>
              </a:rPr>
              <a:t>în</a:t>
            </a:r>
            <a:r>
              <a:rPr lang="fr-FR" dirty="0">
                <a:hlinkClick r:id="rId7"/>
              </a:rPr>
              <a:t> </a:t>
            </a:r>
            <a:r>
              <a:rPr lang="fr-FR" dirty="0" err="1">
                <a:hlinkClick r:id="rId7"/>
              </a:rPr>
              <a:t>construcții</a:t>
            </a:r>
            <a:r>
              <a:rPr lang="fr-FR" dirty="0">
                <a:hlinkClick r:id="rId7"/>
              </a:rPr>
              <a:t>) </a:t>
            </a:r>
            <a:endParaRPr lang="en-US" dirty="0"/>
          </a:p>
          <a:p>
            <a:pPr lvl="0"/>
            <a:r>
              <a:rPr lang="fr-FR" dirty="0" err="1">
                <a:hlinkClick r:id="rId8"/>
              </a:rPr>
              <a:t>Inginer</a:t>
            </a:r>
            <a:r>
              <a:rPr lang="fr-FR" dirty="0">
                <a:hlinkClick r:id="rId8"/>
              </a:rPr>
              <a:t>(ă) </a:t>
            </a:r>
            <a:r>
              <a:rPr lang="fr-FR" dirty="0" err="1">
                <a:hlinkClick r:id="rId8"/>
              </a:rPr>
              <a:t>licențiat</a:t>
            </a:r>
            <a:r>
              <a:rPr lang="fr-FR" dirty="0">
                <a:hlinkClick r:id="rId8"/>
              </a:rPr>
              <a:t>(ă) (</a:t>
            </a:r>
            <a:r>
              <a:rPr lang="fr-FR" dirty="0" err="1">
                <a:hlinkClick r:id="rId8"/>
              </a:rPr>
              <a:t>drumuri</a:t>
            </a:r>
            <a:r>
              <a:rPr lang="fr-FR" dirty="0">
                <a:hlinkClick r:id="rId8"/>
              </a:rPr>
              <a:t> </a:t>
            </a:r>
            <a:r>
              <a:rPr lang="fr-FR" dirty="0" err="1">
                <a:hlinkClick r:id="rId8"/>
              </a:rPr>
              <a:t>și</a:t>
            </a:r>
            <a:r>
              <a:rPr lang="fr-FR" dirty="0">
                <a:hlinkClick r:id="rId8"/>
              </a:rPr>
              <a:t> </a:t>
            </a:r>
            <a:r>
              <a:rPr lang="fr-FR" dirty="0" err="1">
                <a:hlinkClick r:id="rId8"/>
              </a:rPr>
              <a:t>construcții</a:t>
            </a:r>
            <a:r>
              <a:rPr lang="fr-FR" dirty="0">
                <a:hlinkClick r:id="rId8"/>
              </a:rPr>
              <a:t> </a:t>
            </a:r>
            <a:r>
              <a:rPr lang="fr-FR" dirty="0" err="1">
                <a:hlinkClick r:id="rId8"/>
              </a:rPr>
              <a:t>hidraulice</a:t>
            </a:r>
            <a:r>
              <a:rPr lang="fr-FR" dirty="0">
                <a:hlinkClick r:id="rId8"/>
              </a:rPr>
              <a:t>) </a:t>
            </a:r>
            <a:endParaRPr lang="en-US" dirty="0"/>
          </a:p>
          <a:p>
            <a:pPr lvl="0"/>
            <a:r>
              <a:rPr lang="fr-FR" dirty="0" err="1">
                <a:hlinkClick r:id="rId9"/>
              </a:rPr>
              <a:t>Inginer</a:t>
            </a:r>
            <a:r>
              <a:rPr lang="fr-FR" dirty="0">
                <a:hlinkClick r:id="rId9"/>
              </a:rPr>
              <a:t>(ă) </a:t>
            </a:r>
            <a:r>
              <a:rPr lang="fr-FR" dirty="0" err="1">
                <a:hlinkClick r:id="rId9"/>
              </a:rPr>
              <a:t>licențiat</a:t>
            </a:r>
            <a:r>
              <a:rPr lang="fr-FR" dirty="0">
                <a:hlinkClick r:id="rId9"/>
              </a:rPr>
              <a:t>(ă) (</a:t>
            </a:r>
            <a:r>
              <a:rPr lang="fr-FR" dirty="0" err="1">
                <a:hlinkClick r:id="rId9"/>
              </a:rPr>
              <a:t>inginer</a:t>
            </a:r>
            <a:r>
              <a:rPr lang="fr-FR" dirty="0">
                <a:hlinkClick r:id="rId9"/>
              </a:rPr>
              <a:t> de </a:t>
            </a:r>
            <a:r>
              <a:rPr lang="fr-FR" dirty="0" err="1">
                <a:hlinkClick r:id="rId9"/>
              </a:rPr>
              <a:t>garanție</a:t>
            </a:r>
            <a:r>
              <a:rPr lang="fr-FR" dirty="0">
                <a:hlinkClick r:id="rId9"/>
              </a:rPr>
              <a:t>, </a:t>
            </a:r>
            <a:r>
              <a:rPr lang="fr-FR" dirty="0" err="1">
                <a:hlinkClick r:id="rId9"/>
              </a:rPr>
              <a:t>construcții</a:t>
            </a:r>
            <a:r>
              <a:rPr lang="fr-FR" dirty="0">
                <a:hlinkClick r:id="rId9"/>
              </a:rPr>
              <a:t>) </a:t>
            </a:r>
            <a:endParaRPr lang="en-US" dirty="0"/>
          </a:p>
          <a:p>
            <a:pPr lvl="0"/>
            <a:r>
              <a:rPr lang="en-US" dirty="0" err="1">
                <a:hlinkClick r:id="rId10"/>
              </a:rPr>
              <a:t>Inginer</a:t>
            </a:r>
            <a:r>
              <a:rPr lang="en-US" dirty="0">
                <a:hlinkClick r:id="rId10"/>
              </a:rPr>
              <a:t>(ă) </a:t>
            </a:r>
            <a:r>
              <a:rPr lang="en-US" dirty="0" err="1">
                <a:hlinkClick r:id="rId10"/>
              </a:rPr>
              <a:t>licențiat</a:t>
            </a:r>
            <a:r>
              <a:rPr lang="en-US" dirty="0">
                <a:hlinkClick r:id="rId10"/>
              </a:rPr>
              <a:t>(ă) (inspector </a:t>
            </a:r>
            <a:r>
              <a:rPr lang="en-US" dirty="0" err="1">
                <a:hlinkClick r:id="rId10"/>
              </a:rPr>
              <a:t>adăposturi</a:t>
            </a:r>
            <a:r>
              <a:rPr lang="en-US" dirty="0">
                <a:hlinkClick r:id="rId10"/>
              </a:rPr>
              <a:t>) </a:t>
            </a:r>
            <a:endParaRPr lang="en-US" dirty="0"/>
          </a:p>
          <a:p>
            <a:pPr lvl="0"/>
            <a:r>
              <a:rPr lang="en-US" dirty="0" err="1">
                <a:hlinkClick r:id="rId11"/>
              </a:rPr>
              <a:t>Inginer</a:t>
            </a:r>
            <a:r>
              <a:rPr lang="en-US" dirty="0">
                <a:hlinkClick r:id="rId11"/>
              </a:rPr>
              <a:t>(ă) </a:t>
            </a:r>
            <a:r>
              <a:rPr lang="en-US" dirty="0" err="1">
                <a:hlinkClick r:id="rId11"/>
              </a:rPr>
              <a:t>licențiat</a:t>
            </a:r>
            <a:r>
              <a:rPr lang="en-US" dirty="0">
                <a:hlinkClick r:id="rId11"/>
              </a:rPr>
              <a:t>(ă) (</a:t>
            </a:r>
            <a:r>
              <a:rPr lang="en-US" dirty="0" err="1">
                <a:hlinkClick r:id="rId11"/>
              </a:rPr>
              <a:t>instalații</a:t>
            </a:r>
            <a:r>
              <a:rPr lang="en-US" dirty="0">
                <a:hlinkClick r:id="rId11"/>
              </a:rPr>
              <a:t>) </a:t>
            </a:r>
            <a:endParaRPr lang="en-US" dirty="0"/>
          </a:p>
          <a:p>
            <a:pPr lvl="0"/>
            <a:r>
              <a:rPr lang="fr-FR" dirty="0" err="1">
                <a:hlinkClick r:id="rId12"/>
              </a:rPr>
              <a:t>Inginer</a:t>
            </a:r>
            <a:r>
              <a:rPr lang="fr-FR" dirty="0">
                <a:hlinkClick r:id="rId12"/>
              </a:rPr>
              <a:t>(ă) </a:t>
            </a:r>
            <a:r>
              <a:rPr lang="fr-FR" dirty="0" err="1">
                <a:hlinkClick r:id="rId12"/>
              </a:rPr>
              <a:t>licențiat</a:t>
            </a:r>
            <a:r>
              <a:rPr lang="fr-FR" dirty="0">
                <a:hlinkClick r:id="rId12"/>
              </a:rPr>
              <a:t>(ă) (</a:t>
            </a:r>
            <a:r>
              <a:rPr lang="fr-FR" dirty="0" err="1">
                <a:hlinkClick r:id="rId12"/>
              </a:rPr>
              <a:t>producție</a:t>
            </a:r>
            <a:r>
              <a:rPr lang="fr-FR" dirty="0">
                <a:hlinkClick r:id="rId12"/>
              </a:rPr>
              <a:t> </a:t>
            </a:r>
            <a:r>
              <a:rPr lang="fr-FR" dirty="0" err="1">
                <a:hlinkClick r:id="rId12"/>
              </a:rPr>
              <a:t>clădiri</a:t>
            </a:r>
            <a:r>
              <a:rPr lang="fr-FR" dirty="0">
                <a:hlinkClick r:id="rId12"/>
              </a:rPr>
              <a:t>) </a:t>
            </a:r>
            <a:endParaRPr lang="en-US" dirty="0"/>
          </a:p>
          <a:p>
            <a:pPr lvl="0"/>
            <a:r>
              <a:rPr lang="fr-FR" dirty="0" err="1">
                <a:hlinkClick r:id="rId13"/>
              </a:rPr>
              <a:t>Inginer</a:t>
            </a:r>
            <a:r>
              <a:rPr lang="fr-FR" dirty="0">
                <a:hlinkClick r:id="rId13"/>
              </a:rPr>
              <a:t>(ă) </a:t>
            </a:r>
            <a:r>
              <a:rPr lang="fr-FR" dirty="0" err="1">
                <a:hlinkClick r:id="rId13"/>
              </a:rPr>
              <a:t>licențiat</a:t>
            </a:r>
            <a:r>
              <a:rPr lang="fr-FR" dirty="0">
                <a:hlinkClick r:id="rId13"/>
              </a:rPr>
              <a:t>(ă) (</a:t>
            </a:r>
            <a:r>
              <a:rPr lang="fr-FR" dirty="0" err="1">
                <a:hlinkClick r:id="rId13"/>
              </a:rPr>
              <a:t>proiectare</a:t>
            </a:r>
            <a:r>
              <a:rPr lang="fr-FR" dirty="0">
                <a:hlinkClick r:id="rId13"/>
              </a:rPr>
              <a:t> </a:t>
            </a:r>
            <a:r>
              <a:rPr lang="fr-FR" dirty="0" err="1">
                <a:hlinkClick r:id="rId13"/>
              </a:rPr>
              <a:t>structurală</a:t>
            </a:r>
            <a:r>
              <a:rPr lang="fr-FR" dirty="0">
                <a:hlinkClick r:id="rId13"/>
              </a:rPr>
              <a:t>) </a:t>
            </a:r>
            <a:endParaRPr lang="en-US" dirty="0"/>
          </a:p>
          <a:p>
            <a:pPr lvl="0"/>
            <a:r>
              <a:rPr lang="pt-BR" dirty="0">
                <a:hlinkClick r:id="rId14"/>
              </a:rPr>
              <a:t>Inginer(ă) licențiat(ă) (raționalizarea clădirilor) </a:t>
            </a:r>
            <a:endParaRPr lang="en-US" dirty="0"/>
          </a:p>
        </p:txBody>
      </p:sp>
    </p:spTree>
    <p:extLst>
      <p:ext uri="{BB962C8B-B14F-4D97-AF65-F5344CB8AC3E}">
        <p14:creationId xmlns:p14="http://schemas.microsoft.com/office/powerpoint/2010/main" val="3125300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934" y="-1325563"/>
            <a:ext cx="7886700" cy="1325563"/>
          </a:xfrm>
        </p:spPr>
        <p:txBody>
          <a:bodyPr/>
          <a:lstStyle/>
          <a:p>
            <a:endParaRPr lang="en-US"/>
          </a:p>
        </p:txBody>
      </p:sp>
      <p:sp>
        <p:nvSpPr>
          <p:cNvPr id="3" name="Content Placeholder 2"/>
          <p:cNvSpPr>
            <a:spLocks noGrp="1"/>
          </p:cNvSpPr>
          <p:nvPr>
            <p:ph idx="1"/>
          </p:nvPr>
        </p:nvSpPr>
        <p:spPr>
          <a:xfrm>
            <a:off x="628651" y="218364"/>
            <a:ext cx="7886700" cy="6414448"/>
          </a:xfrm>
        </p:spPr>
        <p:txBody>
          <a:bodyPr>
            <a:normAutofit fontScale="92500" lnSpcReduction="10000"/>
          </a:bodyPr>
          <a:lstStyle/>
          <a:p>
            <a:pPr marL="0" indent="0">
              <a:buNone/>
            </a:pPr>
            <a:r>
              <a:rPr lang="en-US" dirty="0" smtClean="0"/>
              <a:t> </a:t>
            </a:r>
            <a:endParaRPr lang="en-US" dirty="0"/>
          </a:p>
          <a:p>
            <a:pPr lvl="0"/>
            <a:r>
              <a:rPr lang="en-US" dirty="0" err="1">
                <a:hlinkClick r:id="rId2"/>
              </a:rPr>
              <a:t>Dezvoltator</a:t>
            </a:r>
            <a:r>
              <a:rPr lang="en-US" dirty="0">
                <a:hlinkClick r:id="rId2"/>
              </a:rPr>
              <a:t> de </a:t>
            </a:r>
            <a:r>
              <a:rPr lang="en-US" dirty="0" err="1">
                <a:hlinkClick r:id="rId2"/>
              </a:rPr>
              <a:t>produs</a:t>
            </a:r>
            <a:r>
              <a:rPr lang="en-US" dirty="0">
                <a:hlinkClick r:id="rId2"/>
              </a:rPr>
              <a:t> (</a:t>
            </a:r>
            <a:r>
              <a:rPr lang="en-US" dirty="0" err="1">
                <a:hlinkClick r:id="rId2"/>
              </a:rPr>
              <a:t>construcții</a:t>
            </a:r>
            <a:r>
              <a:rPr lang="en-US" dirty="0">
                <a:hlinkClick r:id="rId2"/>
              </a:rPr>
              <a:t>) </a:t>
            </a:r>
            <a:endParaRPr lang="en-US" dirty="0"/>
          </a:p>
          <a:p>
            <a:pPr lvl="0"/>
            <a:r>
              <a:rPr lang="en-US" dirty="0" err="1">
                <a:hlinkClick r:id="rId3"/>
              </a:rPr>
              <a:t>Inginer</a:t>
            </a:r>
            <a:r>
              <a:rPr lang="en-US" dirty="0">
                <a:hlinkClick r:id="rId3"/>
              </a:rPr>
              <a:t>(ă) </a:t>
            </a:r>
            <a:r>
              <a:rPr lang="en-US" dirty="0" err="1">
                <a:hlinkClick r:id="rId3"/>
              </a:rPr>
              <a:t>cercetare</a:t>
            </a:r>
            <a:r>
              <a:rPr lang="en-US" dirty="0">
                <a:hlinkClick r:id="rId3"/>
              </a:rPr>
              <a:t> (</a:t>
            </a:r>
            <a:r>
              <a:rPr lang="en-US" dirty="0" err="1">
                <a:hlinkClick r:id="rId3"/>
              </a:rPr>
              <a:t>construcții</a:t>
            </a:r>
            <a:r>
              <a:rPr lang="en-US" dirty="0">
                <a:hlinkClick r:id="rId3"/>
              </a:rPr>
              <a:t>) </a:t>
            </a:r>
            <a:endParaRPr lang="en-US" dirty="0"/>
          </a:p>
          <a:p>
            <a:pPr lvl="0"/>
            <a:r>
              <a:rPr lang="fr-FR" dirty="0" err="1">
                <a:hlinkClick r:id="rId4"/>
              </a:rPr>
              <a:t>Inginer</a:t>
            </a:r>
            <a:r>
              <a:rPr lang="fr-FR" dirty="0">
                <a:hlinkClick r:id="rId4"/>
              </a:rPr>
              <a:t>(ă) de </a:t>
            </a:r>
            <a:r>
              <a:rPr lang="fr-FR" dirty="0" err="1">
                <a:hlinkClick r:id="rId4"/>
              </a:rPr>
              <a:t>încercări</a:t>
            </a:r>
            <a:r>
              <a:rPr lang="fr-FR" dirty="0">
                <a:hlinkClick r:id="rId4"/>
              </a:rPr>
              <a:t> (</a:t>
            </a:r>
            <a:r>
              <a:rPr lang="fr-FR" dirty="0" err="1">
                <a:hlinkClick r:id="rId4"/>
              </a:rPr>
              <a:t>construcții</a:t>
            </a:r>
            <a:r>
              <a:rPr lang="fr-FR" dirty="0">
                <a:hlinkClick r:id="rId4"/>
              </a:rPr>
              <a:t>) </a:t>
            </a:r>
            <a:endParaRPr lang="en-US" dirty="0"/>
          </a:p>
          <a:p>
            <a:pPr lvl="0"/>
            <a:r>
              <a:rPr lang="en-US" dirty="0" err="1">
                <a:hlinkClick r:id="rId5"/>
              </a:rPr>
              <a:t>Inginer</a:t>
            </a:r>
            <a:r>
              <a:rPr lang="en-US" dirty="0">
                <a:hlinkClick r:id="rId5"/>
              </a:rPr>
              <a:t>(ă) de </a:t>
            </a:r>
            <a:r>
              <a:rPr lang="en-US" dirty="0" err="1">
                <a:hlinkClick r:id="rId5"/>
              </a:rPr>
              <a:t>proces</a:t>
            </a:r>
            <a:r>
              <a:rPr lang="en-US" dirty="0">
                <a:hlinkClick r:id="rId5"/>
              </a:rPr>
              <a:t> (</a:t>
            </a:r>
            <a:r>
              <a:rPr lang="en-US" dirty="0" err="1">
                <a:hlinkClick r:id="rId5"/>
              </a:rPr>
              <a:t>construcții</a:t>
            </a:r>
            <a:r>
              <a:rPr lang="en-US" dirty="0">
                <a:hlinkClick r:id="rId5"/>
              </a:rPr>
              <a:t>) </a:t>
            </a:r>
            <a:endParaRPr lang="en-US" dirty="0"/>
          </a:p>
          <a:p>
            <a:pPr lvl="0"/>
            <a:r>
              <a:rPr lang="fr-FR" dirty="0" err="1">
                <a:hlinkClick r:id="rId6"/>
              </a:rPr>
              <a:t>Inginer</a:t>
            </a:r>
            <a:r>
              <a:rPr lang="fr-FR" dirty="0">
                <a:hlinkClick r:id="rId6"/>
              </a:rPr>
              <a:t>(ă) de </a:t>
            </a:r>
            <a:r>
              <a:rPr lang="fr-FR" dirty="0" err="1">
                <a:hlinkClick r:id="rId6"/>
              </a:rPr>
              <a:t>proiect</a:t>
            </a:r>
            <a:r>
              <a:rPr lang="fr-FR" dirty="0">
                <a:hlinkClick r:id="rId6"/>
              </a:rPr>
              <a:t> (</a:t>
            </a:r>
            <a:r>
              <a:rPr lang="fr-FR" dirty="0" err="1">
                <a:hlinkClick r:id="rId6"/>
              </a:rPr>
              <a:t>construcții</a:t>
            </a:r>
            <a:r>
              <a:rPr lang="fr-FR" dirty="0">
                <a:hlinkClick r:id="rId6"/>
              </a:rPr>
              <a:t>) </a:t>
            </a:r>
            <a:endParaRPr lang="en-US" dirty="0"/>
          </a:p>
          <a:p>
            <a:pPr lvl="0"/>
            <a:r>
              <a:rPr lang="en-US" dirty="0" err="1">
                <a:hlinkClick r:id="rId7"/>
              </a:rPr>
              <a:t>Inginer</a:t>
            </a:r>
            <a:r>
              <a:rPr lang="en-US" dirty="0">
                <a:hlinkClick r:id="rId7"/>
              </a:rPr>
              <a:t>(ă) </a:t>
            </a:r>
            <a:r>
              <a:rPr lang="en-US" dirty="0" err="1">
                <a:hlinkClick r:id="rId7"/>
              </a:rPr>
              <a:t>dezvoltare</a:t>
            </a:r>
            <a:r>
              <a:rPr lang="en-US" dirty="0">
                <a:hlinkClick r:id="rId7"/>
              </a:rPr>
              <a:t> (</a:t>
            </a:r>
            <a:r>
              <a:rPr lang="en-US" dirty="0" err="1">
                <a:hlinkClick r:id="rId7"/>
              </a:rPr>
              <a:t>construcții</a:t>
            </a:r>
            <a:r>
              <a:rPr lang="en-US" dirty="0">
                <a:hlinkClick r:id="rId7"/>
              </a:rPr>
              <a:t>) </a:t>
            </a:r>
            <a:endParaRPr lang="en-US" dirty="0"/>
          </a:p>
          <a:p>
            <a:pPr lvl="0"/>
            <a:r>
              <a:rPr lang="en-US" dirty="0" err="1">
                <a:hlinkClick r:id="rId8"/>
              </a:rPr>
              <a:t>Inginer</a:t>
            </a:r>
            <a:r>
              <a:rPr lang="en-US" dirty="0">
                <a:hlinkClick r:id="rId8"/>
              </a:rPr>
              <a:t>(ă) inspector (</a:t>
            </a:r>
            <a:r>
              <a:rPr lang="en-US" dirty="0" err="1">
                <a:hlinkClick r:id="rId8"/>
              </a:rPr>
              <a:t>inspectoare</a:t>
            </a:r>
            <a:r>
              <a:rPr lang="en-US" dirty="0">
                <a:hlinkClick r:id="rId8"/>
              </a:rPr>
              <a:t>) (</a:t>
            </a:r>
            <a:r>
              <a:rPr lang="en-US" dirty="0" err="1">
                <a:hlinkClick r:id="rId8"/>
              </a:rPr>
              <a:t>construcții</a:t>
            </a:r>
            <a:r>
              <a:rPr lang="en-US" dirty="0">
                <a:hlinkClick r:id="rId8"/>
              </a:rPr>
              <a:t>) </a:t>
            </a:r>
            <a:endParaRPr lang="en-US" dirty="0"/>
          </a:p>
          <a:p>
            <a:pPr lvl="0"/>
            <a:r>
              <a:rPr lang="en-US" dirty="0" err="1">
                <a:hlinkClick r:id="rId9"/>
              </a:rPr>
              <a:t>Inginer</a:t>
            </a:r>
            <a:r>
              <a:rPr lang="en-US" dirty="0">
                <a:hlinkClick r:id="rId9"/>
              </a:rPr>
              <a:t>(ă) </a:t>
            </a:r>
            <a:r>
              <a:rPr lang="en-US" dirty="0" err="1">
                <a:hlinkClick r:id="rId9"/>
              </a:rPr>
              <a:t>instalații</a:t>
            </a:r>
            <a:r>
              <a:rPr lang="en-US" dirty="0">
                <a:hlinkClick r:id="rId9"/>
              </a:rPr>
              <a:t> </a:t>
            </a:r>
            <a:endParaRPr lang="en-US" dirty="0"/>
          </a:p>
          <a:p>
            <a:pPr lvl="0"/>
            <a:r>
              <a:rPr lang="en-US" dirty="0" err="1">
                <a:hlinkClick r:id="rId10"/>
              </a:rPr>
              <a:t>Inginer</a:t>
            </a:r>
            <a:r>
              <a:rPr lang="en-US" dirty="0">
                <a:hlinkClick r:id="rId10"/>
              </a:rPr>
              <a:t>(ă) </a:t>
            </a:r>
            <a:r>
              <a:rPr lang="en-US" dirty="0" err="1">
                <a:hlinkClick r:id="rId10"/>
              </a:rPr>
              <a:t>întreținerea</a:t>
            </a:r>
            <a:r>
              <a:rPr lang="en-US" dirty="0">
                <a:hlinkClick r:id="rId10"/>
              </a:rPr>
              <a:t> </a:t>
            </a:r>
            <a:r>
              <a:rPr lang="en-US" dirty="0" err="1">
                <a:hlinkClick r:id="rId10"/>
              </a:rPr>
              <a:t>străzilor</a:t>
            </a:r>
            <a:r>
              <a:rPr lang="en-US" dirty="0">
                <a:hlinkClick r:id="rId10"/>
              </a:rPr>
              <a:t> </a:t>
            </a:r>
            <a:endParaRPr lang="en-US" dirty="0"/>
          </a:p>
          <a:p>
            <a:pPr lvl="0"/>
            <a:r>
              <a:rPr lang="en-US" dirty="0" err="1">
                <a:hlinkClick r:id="rId11"/>
              </a:rPr>
              <a:t>Inginer</a:t>
            </a:r>
            <a:r>
              <a:rPr lang="en-US" dirty="0">
                <a:hlinkClick r:id="rId11"/>
              </a:rPr>
              <a:t>(ă) </a:t>
            </a:r>
            <a:r>
              <a:rPr lang="en-US" dirty="0" err="1">
                <a:hlinkClick r:id="rId11"/>
              </a:rPr>
              <a:t>licențiat</a:t>
            </a:r>
            <a:r>
              <a:rPr lang="en-US" dirty="0">
                <a:hlinkClick r:id="rId11"/>
              </a:rPr>
              <a:t>(ă) (</a:t>
            </a:r>
            <a:r>
              <a:rPr lang="en-US" dirty="0" err="1">
                <a:hlinkClick r:id="rId11"/>
              </a:rPr>
              <a:t>administrare</a:t>
            </a:r>
            <a:r>
              <a:rPr lang="en-US" dirty="0">
                <a:hlinkClick r:id="rId11"/>
              </a:rPr>
              <a:t> </a:t>
            </a:r>
            <a:r>
              <a:rPr lang="en-US" dirty="0" err="1">
                <a:hlinkClick r:id="rId11"/>
              </a:rPr>
              <a:t>șantier</a:t>
            </a:r>
            <a:r>
              <a:rPr lang="en-US" dirty="0">
                <a:hlinkClick r:id="rId11"/>
              </a:rPr>
              <a:t>) </a:t>
            </a:r>
            <a:endParaRPr lang="en-US" dirty="0"/>
          </a:p>
          <a:p>
            <a:pPr lvl="0"/>
            <a:r>
              <a:rPr lang="pt-BR" dirty="0">
                <a:hlinkClick r:id="rId12"/>
              </a:rPr>
              <a:t>Inginer(ă) licențiat(ă) (calcul) </a:t>
            </a:r>
            <a:endParaRPr lang="en-US" dirty="0"/>
          </a:p>
          <a:p>
            <a:pPr lvl="0"/>
            <a:r>
              <a:rPr lang="en-US" dirty="0" err="1">
                <a:hlinkClick r:id="rId13"/>
              </a:rPr>
              <a:t>Inginer</a:t>
            </a:r>
            <a:r>
              <a:rPr lang="en-US" dirty="0">
                <a:hlinkClick r:id="rId13"/>
              </a:rPr>
              <a:t>(ă) </a:t>
            </a:r>
            <a:r>
              <a:rPr lang="en-US" dirty="0" err="1">
                <a:hlinkClick r:id="rId13"/>
              </a:rPr>
              <a:t>licențiat</a:t>
            </a:r>
            <a:r>
              <a:rPr lang="en-US" dirty="0">
                <a:hlinkClick r:id="rId13"/>
              </a:rPr>
              <a:t>(ă) (</a:t>
            </a:r>
            <a:r>
              <a:rPr lang="en-US" dirty="0" err="1">
                <a:hlinkClick r:id="rId13"/>
              </a:rPr>
              <a:t>calitatea</a:t>
            </a:r>
            <a:r>
              <a:rPr lang="en-US" dirty="0">
                <a:hlinkClick r:id="rId13"/>
              </a:rPr>
              <a:t> </a:t>
            </a:r>
            <a:r>
              <a:rPr lang="en-US" dirty="0" err="1">
                <a:hlinkClick r:id="rId13"/>
              </a:rPr>
              <a:t>clădirilor</a:t>
            </a:r>
            <a:r>
              <a:rPr lang="en-US" dirty="0">
                <a:hlinkClick r:id="rId13"/>
              </a:rPr>
              <a:t>) </a:t>
            </a:r>
            <a:endParaRPr lang="en-US" dirty="0"/>
          </a:p>
          <a:p>
            <a:pPr lvl="0"/>
            <a:r>
              <a:rPr lang="fr-FR" dirty="0" err="1">
                <a:hlinkClick r:id="rId14"/>
              </a:rPr>
              <a:t>Inginer</a:t>
            </a:r>
            <a:r>
              <a:rPr lang="fr-FR" dirty="0">
                <a:hlinkClick r:id="rId14"/>
              </a:rPr>
              <a:t>(ă) </a:t>
            </a:r>
            <a:r>
              <a:rPr lang="fr-FR" dirty="0" err="1">
                <a:hlinkClick r:id="rId14"/>
              </a:rPr>
              <a:t>licențiat</a:t>
            </a:r>
            <a:r>
              <a:rPr lang="fr-FR" dirty="0">
                <a:hlinkClick r:id="rId14"/>
              </a:rPr>
              <a:t>(ă) (</a:t>
            </a:r>
            <a:r>
              <a:rPr lang="fr-FR" dirty="0" err="1">
                <a:hlinkClick r:id="rId14"/>
              </a:rPr>
              <a:t>construcții</a:t>
            </a:r>
            <a:r>
              <a:rPr lang="fr-FR" dirty="0">
                <a:hlinkClick r:id="rId14"/>
              </a:rPr>
              <a:t>) </a:t>
            </a:r>
            <a:endParaRPr lang="en-US" dirty="0"/>
          </a:p>
          <a:p>
            <a:endParaRPr lang="en-US" dirty="0"/>
          </a:p>
        </p:txBody>
      </p:sp>
    </p:spTree>
    <p:extLst>
      <p:ext uri="{BB962C8B-B14F-4D97-AF65-F5344CB8AC3E}">
        <p14:creationId xmlns:p14="http://schemas.microsoft.com/office/powerpoint/2010/main" val="2661670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7015" y="2142699"/>
            <a:ext cx="7886700" cy="4353635"/>
          </a:xfrm>
        </p:spPr>
        <p:txBody>
          <a:bodyPr/>
          <a:lstStyle/>
          <a:p>
            <a:pPr lvl="0"/>
            <a:r>
              <a:rPr lang="fr-FR" dirty="0" err="1">
                <a:hlinkClick r:id="rId2"/>
              </a:rPr>
              <a:t>Inginer</a:t>
            </a:r>
            <a:r>
              <a:rPr lang="fr-FR" dirty="0">
                <a:hlinkClick r:id="rId2"/>
              </a:rPr>
              <a:t>(ă) </a:t>
            </a:r>
            <a:r>
              <a:rPr lang="fr-FR" dirty="0" err="1">
                <a:hlinkClick r:id="rId2"/>
              </a:rPr>
              <a:t>licențiat</a:t>
            </a:r>
            <a:r>
              <a:rPr lang="fr-FR" dirty="0">
                <a:hlinkClick r:id="rId2"/>
              </a:rPr>
              <a:t>(ă) (</a:t>
            </a:r>
            <a:r>
              <a:rPr lang="fr-FR" dirty="0" err="1">
                <a:hlinkClick r:id="rId2"/>
              </a:rPr>
              <a:t>tehnologie</a:t>
            </a:r>
            <a:r>
              <a:rPr lang="fr-FR" dirty="0">
                <a:hlinkClick r:id="rId2"/>
              </a:rPr>
              <a:t> </a:t>
            </a:r>
            <a:r>
              <a:rPr lang="fr-FR" dirty="0" err="1">
                <a:hlinkClick r:id="rId2"/>
              </a:rPr>
              <a:t>portuară</a:t>
            </a:r>
            <a:r>
              <a:rPr lang="fr-FR" dirty="0">
                <a:hlinkClick r:id="rId2"/>
              </a:rPr>
              <a:t>) </a:t>
            </a:r>
            <a:endParaRPr lang="en-US" dirty="0"/>
          </a:p>
          <a:p>
            <a:pPr lvl="0"/>
            <a:r>
              <a:rPr lang="fr-FR" dirty="0" err="1">
                <a:hlinkClick r:id="rId3"/>
              </a:rPr>
              <a:t>Inginer</a:t>
            </a:r>
            <a:r>
              <a:rPr lang="fr-FR" dirty="0">
                <a:hlinkClick r:id="rId3"/>
              </a:rPr>
              <a:t>(ă) </a:t>
            </a:r>
            <a:r>
              <a:rPr lang="fr-FR" dirty="0" err="1">
                <a:hlinkClick r:id="rId3"/>
              </a:rPr>
              <a:t>licențiat</a:t>
            </a:r>
            <a:r>
              <a:rPr lang="fr-FR" dirty="0">
                <a:hlinkClick r:id="rId3"/>
              </a:rPr>
              <a:t>(ă) (trafic) </a:t>
            </a:r>
            <a:endParaRPr lang="en-US" dirty="0"/>
          </a:p>
          <a:p>
            <a:pPr lvl="0"/>
            <a:r>
              <a:rPr lang="pt-BR" dirty="0">
                <a:hlinkClick r:id="rId4"/>
              </a:rPr>
              <a:t>Inginer(ă) licențiat(ă) (verificarea clădirilor) </a:t>
            </a:r>
            <a:endParaRPr lang="en-US" dirty="0"/>
          </a:p>
          <a:p>
            <a:pPr lvl="0"/>
            <a:r>
              <a:rPr lang="en-US" dirty="0" err="1">
                <a:hlinkClick r:id="rId5"/>
              </a:rPr>
              <a:t>Inginer</a:t>
            </a:r>
            <a:r>
              <a:rPr lang="en-US" dirty="0">
                <a:hlinkClick r:id="rId5"/>
              </a:rPr>
              <a:t>(ă) </a:t>
            </a:r>
            <a:r>
              <a:rPr lang="en-US" dirty="0" err="1">
                <a:hlinkClick r:id="rId5"/>
              </a:rPr>
              <a:t>sanitar</a:t>
            </a:r>
            <a:r>
              <a:rPr lang="en-US" dirty="0">
                <a:hlinkClick r:id="rId5"/>
              </a:rPr>
              <a:t>(ă) </a:t>
            </a:r>
            <a:endParaRPr lang="en-US" dirty="0"/>
          </a:p>
          <a:p>
            <a:pPr lvl="0"/>
            <a:r>
              <a:rPr lang="fr-FR" dirty="0" err="1">
                <a:hlinkClick r:id="rId6"/>
              </a:rPr>
              <a:t>Inginer</a:t>
            </a:r>
            <a:r>
              <a:rPr lang="fr-FR" dirty="0">
                <a:hlinkClick r:id="rId6"/>
              </a:rPr>
              <a:t>(ă) </a:t>
            </a:r>
            <a:r>
              <a:rPr lang="fr-FR" dirty="0" err="1">
                <a:hlinkClick r:id="rId6"/>
              </a:rPr>
              <a:t>structuri</a:t>
            </a:r>
            <a:r>
              <a:rPr lang="fr-FR" dirty="0">
                <a:hlinkClick r:id="rId6"/>
              </a:rPr>
              <a:t> (</a:t>
            </a:r>
            <a:r>
              <a:rPr lang="fr-FR" dirty="0" err="1">
                <a:hlinkClick r:id="rId6"/>
              </a:rPr>
              <a:t>ingineri</a:t>
            </a:r>
            <a:r>
              <a:rPr lang="fr-FR" dirty="0">
                <a:hlinkClick r:id="rId6"/>
              </a:rPr>
              <a:t> </a:t>
            </a:r>
            <a:r>
              <a:rPr lang="fr-FR" dirty="0" err="1">
                <a:hlinkClick r:id="rId6"/>
              </a:rPr>
              <a:t>civili</a:t>
            </a:r>
            <a:r>
              <a:rPr lang="fr-FR" dirty="0">
                <a:hlinkClick r:id="rId6"/>
              </a:rPr>
              <a:t>) </a:t>
            </a:r>
            <a:endParaRPr lang="en-US" dirty="0"/>
          </a:p>
          <a:p>
            <a:pPr lvl="0"/>
            <a:r>
              <a:rPr lang="en-US" dirty="0" err="1">
                <a:hlinkClick r:id="rId7"/>
              </a:rPr>
              <a:t>Planificator</a:t>
            </a:r>
            <a:r>
              <a:rPr lang="en-US" dirty="0">
                <a:hlinkClick r:id="rId7"/>
              </a:rPr>
              <a:t> </a:t>
            </a:r>
            <a:r>
              <a:rPr lang="en-US" dirty="0" err="1">
                <a:hlinkClick r:id="rId7"/>
              </a:rPr>
              <a:t>în</a:t>
            </a:r>
            <a:r>
              <a:rPr lang="en-US" dirty="0">
                <a:hlinkClick r:id="rId7"/>
              </a:rPr>
              <a:t> </a:t>
            </a:r>
            <a:r>
              <a:rPr lang="en-US" dirty="0" err="1">
                <a:hlinkClick r:id="rId7"/>
              </a:rPr>
              <a:t>construcții</a:t>
            </a:r>
            <a:r>
              <a:rPr lang="en-US" dirty="0">
                <a:hlinkClick r:id="rId7"/>
              </a:rPr>
              <a:t> </a:t>
            </a:r>
            <a:endParaRPr lang="en-US" dirty="0"/>
          </a:p>
          <a:p>
            <a:pPr lvl="0"/>
            <a:r>
              <a:rPr lang="en-US" dirty="0" err="1">
                <a:hlinkClick r:id="rId8"/>
              </a:rPr>
              <a:t>Proiectant</a:t>
            </a:r>
            <a:r>
              <a:rPr lang="en-US" dirty="0">
                <a:hlinkClick r:id="rId8"/>
              </a:rPr>
              <a:t>(ă) de </a:t>
            </a:r>
            <a:r>
              <a:rPr lang="en-US" dirty="0" err="1">
                <a:hlinkClick r:id="rId8"/>
              </a:rPr>
              <a:t>drumuri</a:t>
            </a:r>
            <a:r>
              <a:rPr lang="en-US" dirty="0">
                <a:hlinkClick r:id="rId8"/>
              </a:rPr>
              <a:t> </a:t>
            </a:r>
            <a:endParaRPr lang="en-US" dirty="0"/>
          </a:p>
          <a:p>
            <a:endParaRPr lang="en-US" dirty="0"/>
          </a:p>
          <a:p>
            <a:pPr marL="0" indent="0">
              <a:buNone/>
            </a:pPr>
            <a:endParaRPr lang="en-US" dirty="0"/>
          </a:p>
        </p:txBody>
      </p:sp>
    </p:spTree>
    <p:extLst>
      <p:ext uri="{BB962C8B-B14F-4D97-AF65-F5344CB8AC3E}">
        <p14:creationId xmlns:p14="http://schemas.microsoft.com/office/powerpoint/2010/main" val="4097135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610028" y="1936020"/>
          <a:ext cx="5514369" cy="2879598"/>
        </p:xfrm>
        <a:graphic>
          <a:graphicData uri="http://schemas.openxmlformats.org/drawingml/2006/table">
            <a:tbl>
              <a:tblPr firstRow="1" firstCol="1" bandRow="1">
                <a:tableStyleId>{5C22544A-7EE6-4342-B048-85BDC9FD1C3A}</a:tableStyleId>
              </a:tblPr>
              <a:tblGrid>
                <a:gridCol w="1687545"/>
                <a:gridCol w="171450"/>
                <a:gridCol w="1731568"/>
                <a:gridCol w="171450"/>
                <a:gridCol w="1752356"/>
              </a:tblGrid>
              <a:tr h="1824355">
                <a:tc>
                  <a:txBody>
                    <a:bodyPr/>
                    <a:lstStyle/>
                    <a:p>
                      <a:pPr marL="0" marR="2540" indent="0" algn="ctr">
                        <a:lnSpc>
                          <a:spcPct val="107000"/>
                        </a:lnSpc>
                        <a:spcBef>
                          <a:spcPts val="0"/>
                        </a:spcBef>
                        <a:spcAft>
                          <a:spcPts val="900"/>
                        </a:spcAft>
                      </a:pPr>
                      <a:r>
                        <a:rPr lang="en-US" sz="1400">
                          <a:effectLst/>
                        </a:rPr>
                        <a:t>OCCUPATIONS	   </a:t>
                      </a:r>
                      <a:endParaRPr lang="en-US" sz="1100">
                        <a:effectLst/>
                      </a:endParaRPr>
                    </a:p>
                    <a:p>
                      <a:pPr marL="0" marR="2540" indent="0" algn="ctr">
                        <a:lnSpc>
                          <a:spcPct val="107000"/>
                        </a:lnSpc>
                        <a:spcBef>
                          <a:spcPts val="0"/>
                        </a:spcBef>
                        <a:spcAft>
                          <a:spcPts val="1120"/>
                        </a:spcAft>
                      </a:pPr>
                      <a:r>
                        <a:rPr lang="en-US" sz="1100">
                          <a:effectLst/>
                        </a:rPr>
                        <a:t>5000	   occupations	   </a:t>
                      </a:r>
                    </a:p>
                    <a:p>
                      <a:pPr marL="0" marR="3175" indent="0" algn="ctr">
                        <a:lnSpc>
                          <a:spcPct val="107000"/>
                        </a:lnSpc>
                        <a:spcBef>
                          <a:spcPts val="0"/>
                        </a:spcBef>
                        <a:spcAft>
                          <a:spcPts val="1095"/>
                        </a:spcAft>
                      </a:pPr>
                      <a:r>
                        <a:rPr lang="en-US" sz="1100">
                          <a:effectLst/>
                        </a:rPr>
                        <a:t>390	   ISCO	   unit	   groups	   </a:t>
                      </a:r>
                    </a:p>
                    <a:p>
                      <a:pPr marL="0" marR="2540" indent="0" algn="ctr">
                        <a:lnSpc>
                          <a:spcPct val="107000"/>
                        </a:lnSpc>
                        <a:spcBef>
                          <a:spcPts val="0"/>
                        </a:spcBef>
                        <a:spcAft>
                          <a:spcPts val="0"/>
                        </a:spcAft>
                      </a:pPr>
                      <a:r>
                        <a:rPr lang="en-US" sz="1100">
                          <a:effectLst/>
                        </a:rPr>
                        <a:t>EURES	   semantics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025" marR="73025" marT="48260" marB="0"/>
                </a:tc>
                <a:tc>
                  <a:txBody>
                    <a:bodyPr/>
                    <a:lstStyle/>
                    <a:p>
                      <a:pPr marL="0" marR="0" indent="0" algn="l">
                        <a:lnSpc>
                          <a:spcPct val="107000"/>
                        </a:lnSpc>
                        <a:spcBef>
                          <a:spcPts val="0"/>
                        </a:spcBef>
                        <a:spcAft>
                          <a:spcPts val="800"/>
                        </a:spcAft>
                      </a:pPr>
                      <a:r>
                        <a:rPr lang="en-US" sz="1100">
                          <a:effectLst/>
                        </a:rPr>
                        <a:t>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025" marR="73025" marT="48260" marB="0"/>
                </a:tc>
                <a:tc>
                  <a:txBody>
                    <a:bodyPr/>
                    <a:lstStyle/>
                    <a:p>
                      <a:pPr marL="0" marR="0" indent="0" algn="ctr">
                        <a:lnSpc>
                          <a:spcPct val="107000"/>
                        </a:lnSpc>
                        <a:spcBef>
                          <a:spcPts val="0"/>
                        </a:spcBef>
                        <a:spcAft>
                          <a:spcPts val="110"/>
                        </a:spcAft>
                      </a:pPr>
                      <a:r>
                        <a:rPr lang="en-US" sz="1400">
                          <a:effectLst/>
                        </a:rPr>
                        <a:t>SKILLS	   &amp;	   </a:t>
                      </a:r>
                      <a:endParaRPr lang="en-US" sz="1100">
                        <a:effectLst/>
                      </a:endParaRPr>
                    </a:p>
                    <a:p>
                      <a:pPr marL="0" marR="0" indent="0" algn="ctr">
                        <a:lnSpc>
                          <a:spcPct val="107000"/>
                        </a:lnSpc>
                        <a:spcBef>
                          <a:spcPts val="0"/>
                        </a:spcBef>
                        <a:spcAft>
                          <a:spcPts val="900"/>
                        </a:spcAft>
                      </a:pPr>
                      <a:r>
                        <a:rPr lang="en-US" sz="1400">
                          <a:effectLst/>
                        </a:rPr>
                        <a:t>COMPETENCES	   </a:t>
                      </a:r>
                      <a:endParaRPr lang="en-US" sz="1100">
                        <a:effectLst/>
                      </a:endParaRPr>
                    </a:p>
                    <a:p>
                      <a:pPr marL="31115" marR="0" indent="0" algn="ctr">
                        <a:lnSpc>
                          <a:spcPct val="107000"/>
                        </a:lnSpc>
                        <a:spcBef>
                          <a:spcPts val="0"/>
                        </a:spcBef>
                        <a:spcAft>
                          <a:spcPts val="110"/>
                        </a:spcAft>
                      </a:pPr>
                      <a:r>
                        <a:rPr lang="en-US" sz="1100">
                          <a:effectLst/>
                        </a:rPr>
                        <a:t>Job-­‐specific	   </a:t>
                      </a:r>
                    </a:p>
                    <a:p>
                      <a:pPr marL="0" marR="1270" indent="0" algn="ctr">
                        <a:lnSpc>
                          <a:spcPct val="107000"/>
                        </a:lnSpc>
                        <a:spcBef>
                          <a:spcPts val="0"/>
                        </a:spcBef>
                        <a:spcAft>
                          <a:spcPts val="1120"/>
                        </a:spcAft>
                      </a:pPr>
                      <a:r>
                        <a:rPr lang="en-US" sz="1100">
                          <a:effectLst/>
                        </a:rPr>
                        <a:t>skills/competences	   group	   </a:t>
                      </a:r>
                    </a:p>
                    <a:p>
                      <a:pPr marL="31115" marR="0" indent="0" algn="ctr">
                        <a:lnSpc>
                          <a:spcPct val="107000"/>
                        </a:lnSpc>
                        <a:spcBef>
                          <a:spcPts val="0"/>
                        </a:spcBef>
                        <a:spcAft>
                          <a:spcPts val="110"/>
                        </a:spcAft>
                      </a:pPr>
                      <a:r>
                        <a:rPr lang="en-US" sz="1100">
                          <a:effectLst/>
                        </a:rPr>
                        <a:t>Transversal	   </a:t>
                      </a:r>
                    </a:p>
                    <a:p>
                      <a:pPr marL="0" marR="1270" indent="0" algn="ctr">
                        <a:lnSpc>
                          <a:spcPct val="107000"/>
                        </a:lnSpc>
                        <a:spcBef>
                          <a:spcPts val="0"/>
                        </a:spcBef>
                        <a:spcAft>
                          <a:spcPts val="0"/>
                        </a:spcAft>
                      </a:pPr>
                      <a:r>
                        <a:rPr lang="en-US" sz="1100">
                          <a:effectLst/>
                        </a:rPr>
                        <a:t>skills/competences	   group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025" marR="73025" marT="48260" marB="0"/>
                </a:tc>
                <a:tc>
                  <a:txBody>
                    <a:bodyPr/>
                    <a:lstStyle/>
                    <a:p>
                      <a:pPr marL="0" marR="0" indent="0" algn="l">
                        <a:lnSpc>
                          <a:spcPct val="107000"/>
                        </a:lnSpc>
                        <a:spcBef>
                          <a:spcPts val="0"/>
                        </a:spcBef>
                        <a:spcAft>
                          <a:spcPts val="800"/>
                        </a:spcAft>
                      </a:pPr>
                      <a:r>
                        <a:rPr lang="en-US" sz="1100">
                          <a:effectLst/>
                        </a:rPr>
                        <a:t>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025" marR="73025" marT="48260" marB="0"/>
                </a:tc>
                <a:tc>
                  <a:txBody>
                    <a:bodyPr/>
                    <a:lstStyle/>
                    <a:p>
                      <a:pPr marL="0" marR="2540" indent="0" algn="ctr">
                        <a:lnSpc>
                          <a:spcPct val="107000"/>
                        </a:lnSpc>
                        <a:spcBef>
                          <a:spcPts val="0"/>
                        </a:spcBef>
                        <a:spcAft>
                          <a:spcPts val="900"/>
                        </a:spcAft>
                      </a:pPr>
                      <a:r>
                        <a:rPr lang="en-US" sz="1400" dirty="0">
                          <a:effectLst/>
                        </a:rPr>
                        <a:t>QUALIFICATIONS	   </a:t>
                      </a:r>
                      <a:endParaRPr lang="en-US" sz="1100" dirty="0">
                        <a:effectLst/>
                      </a:endParaRPr>
                    </a:p>
                    <a:p>
                      <a:pPr marL="0" marR="3175" indent="0" algn="ctr">
                        <a:lnSpc>
                          <a:spcPct val="107000"/>
                        </a:lnSpc>
                        <a:spcBef>
                          <a:spcPts val="0"/>
                        </a:spcBef>
                        <a:spcAft>
                          <a:spcPts val="1120"/>
                        </a:spcAft>
                      </a:pPr>
                      <a:r>
                        <a:rPr lang="en-US" sz="1100" dirty="0">
                          <a:effectLst/>
                        </a:rPr>
                        <a:t>(to	   be	   developed)	   </a:t>
                      </a:r>
                    </a:p>
                    <a:p>
                      <a:pPr marL="0" marR="0" indent="0" algn="ctr">
                        <a:lnSpc>
                          <a:spcPct val="116000"/>
                        </a:lnSpc>
                        <a:spcBef>
                          <a:spcPts val="0"/>
                        </a:spcBef>
                        <a:spcAft>
                          <a:spcPts val="1010"/>
                        </a:spcAft>
                      </a:pPr>
                      <a:r>
                        <a:rPr lang="en-US" sz="1100" dirty="0">
                          <a:effectLst/>
                        </a:rPr>
                        <a:t>International	   and	   sectorial	   qualifications	   </a:t>
                      </a:r>
                    </a:p>
                    <a:p>
                      <a:pPr marL="0" marR="3175" indent="0" algn="ctr">
                        <a:lnSpc>
                          <a:spcPct val="107000"/>
                        </a:lnSpc>
                        <a:spcBef>
                          <a:spcPts val="0"/>
                        </a:spcBef>
                        <a:spcAft>
                          <a:spcPts val="1120"/>
                        </a:spcAft>
                      </a:pPr>
                      <a:r>
                        <a:rPr lang="en-US" sz="1100" dirty="0">
                          <a:effectLst/>
                        </a:rPr>
                        <a:t>NQF	   qualifications	   </a:t>
                      </a:r>
                    </a:p>
                    <a:p>
                      <a:pPr marL="29210" marR="0" indent="0" algn="ctr">
                        <a:lnSpc>
                          <a:spcPct val="107000"/>
                        </a:lnSpc>
                        <a:spcBef>
                          <a:spcPts val="0"/>
                        </a:spcBef>
                        <a:spcAft>
                          <a:spcPts val="0"/>
                        </a:spcAft>
                      </a:pPr>
                      <a:r>
                        <a:rPr lang="en-US" sz="1100" dirty="0">
                          <a:effectLst/>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3025" marR="73025" marT="48260" marB="0"/>
                </a:tc>
              </a:tr>
            </a:tbl>
          </a:graphicData>
        </a:graphic>
      </p:graphicFrame>
      <p:sp>
        <p:nvSpPr>
          <p:cNvPr id="7" name="Rectangle 1"/>
          <p:cNvSpPr>
            <a:spLocks noChangeArrowheads="1"/>
          </p:cNvSpPr>
          <p:nvPr/>
        </p:nvSpPr>
        <p:spPr bwMode="auto">
          <a:xfrm>
            <a:off x="0" y="415730"/>
            <a:ext cx="865268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64213"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5764213"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5764213"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5764213"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5764213"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5764213"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5764213"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5764213"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57642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64213" algn="r"/>
              </a:tabLst>
            </a:pPr>
            <a:r>
              <a:rPr kumimoji="0" lang="en-US" altLang="en-US" sz="1400" b="1" i="0" u="none" strike="noStrike" cap="none" normalizeH="0" baseline="0" dirty="0" smtClean="0">
                <a:ln>
                  <a:noFill/>
                </a:ln>
                <a:solidFill>
                  <a:srgbClr val="4E82BE"/>
                </a:solidFill>
                <a:effectLst/>
                <a:latin typeface="Arial" panose="020B0604020202020204" pitchFamily="34" charset="0"/>
                <a:ea typeface="Calibri" panose="020F0502020204030204" pitchFamily="34" charset="0"/>
                <a:cs typeface="Calibri" panose="020F0502020204030204" pitchFamily="34" charset="0"/>
              </a:rPr>
              <a:t>THE</a:t>
            </a:r>
            <a:r>
              <a:rPr kumimoji="0" lang="en-US" altLang="en-US" sz="1400" b="1" i="0" u="none" strike="noStrike" cap="none" normalizeH="0" dirty="0" smtClean="0">
                <a:ln>
                  <a:noFill/>
                </a:ln>
                <a:solidFill>
                  <a:srgbClr val="4E82BE"/>
                </a:solidFill>
                <a:effectLst/>
                <a:latin typeface="Arial" panose="020B0604020202020204" pitchFamily="34" charset="0"/>
                <a:ea typeface="Calibri" panose="020F0502020204030204" pitchFamily="34" charset="0"/>
                <a:cs typeface="Calibri" panose="020F0502020204030204" pitchFamily="34" charset="0"/>
              </a:rPr>
              <a:t> </a:t>
            </a:r>
            <a:r>
              <a:rPr kumimoji="0" lang="en-US" altLang="en-US" sz="1400" b="1" i="0" u="none" strike="noStrike" cap="none" normalizeH="0" baseline="0" dirty="0" smtClean="0">
                <a:ln>
                  <a:noFill/>
                </a:ln>
                <a:solidFill>
                  <a:srgbClr val="4E82BE"/>
                </a:solidFill>
                <a:effectLst/>
                <a:latin typeface="Arial" panose="020B0604020202020204" pitchFamily="34" charset="0"/>
                <a:ea typeface="Calibri" panose="020F0502020204030204" pitchFamily="34" charset="0"/>
                <a:cs typeface="Calibri" panose="020F0502020204030204" pitchFamily="34" charset="0"/>
              </a:rPr>
              <a:t>  ESCO  structure:	   three	   pillars	</a:t>
            </a:r>
            <a:r>
              <a:rPr kumimoji="0" lang="en-US" altLang="en-US" sz="11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63167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
            </a:r>
            <a:br>
              <a:rPr lang="en-GB" dirty="0" smtClean="0"/>
            </a:br>
            <a:endParaRPr lang="en-US" dirty="0"/>
          </a:p>
        </p:txBody>
      </p:sp>
      <p:sp>
        <p:nvSpPr>
          <p:cNvPr id="3" name="Content Placeholder 2"/>
          <p:cNvSpPr>
            <a:spLocks noGrp="1"/>
          </p:cNvSpPr>
          <p:nvPr>
            <p:ph idx="1"/>
          </p:nvPr>
        </p:nvSpPr>
        <p:spPr>
          <a:xfrm>
            <a:off x="628651" y="2657475"/>
            <a:ext cx="7886700" cy="3886200"/>
          </a:xfrm>
        </p:spPr>
        <p:txBody>
          <a:bodyPr>
            <a:normAutofit/>
          </a:bodyPr>
          <a:lstStyle/>
          <a:p>
            <a:pPr algn="ctr">
              <a:buNone/>
            </a:pPr>
            <a:endParaRPr lang="en-GB" dirty="0" smtClean="0"/>
          </a:p>
          <a:p>
            <a:pPr algn="ctr">
              <a:buNone/>
            </a:pPr>
            <a:r>
              <a:rPr lang="ro-RO" sz="4000" i="1" dirty="0" smtClean="0"/>
              <a:t>AUTORITATEA NAŢIONALĂ PENTRU CALIFICĂRI</a:t>
            </a:r>
          </a:p>
          <a:p>
            <a:pPr algn="ctr">
              <a:buNone/>
            </a:pPr>
            <a:r>
              <a:rPr lang="ro-RO" sz="4000" i="1" dirty="0" smtClean="0"/>
              <a:t>Centrul Național de Acreditare - CNA</a:t>
            </a:r>
          </a:p>
          <a:p>
            <a:pPr algn="ctr">
              <a:buNone/>
            </a:pPr>
            <a:r>
              <a:rPr lang="ro-RO" sz="4000" i="1" dirty="0" smtClean="0"/>
              <a:t>office@anc.edu.ro</a:t>
            </a:r>
          </a:p>
          <a:p>
            <a:pPr algn="ctr">
              <a:buNone/>
            </a:pPr>
            <a:r>
              <a:rPr lang="ro-RO" sz="4000" i="1" dirty="0" smtClean="0"/>
              <a:t>www.anc.edu.ro</a:t>
            </a:r>
            <a:endParaRPr lang="en-US" sz="4000" i="1" dirty="0" smtClean="0"/>
          </a:p>
          <a:p>
            <a:endParaRPr lang="en-US" dirty="0"/>
          </a:p>
        </p:txBody>
      </p:sp>
      <p:pic>
        <p:nvPicPr>
          <p:cNvPr id="4" name="Picture 3"/>
          <p:cNvPicPr/>
          <p:nvPr/>
        </p:nvPicPr>
        <p:blipFill>
          <a:blip r:embed="rId2" cstate="print"/>
          <a:srcRect/>
          <a:stretch>
            <a:fillRect/>
          </a:stretch>
        </p:blipFill>
        <p:spPr bwMode="auto">
          <a:xfrm>
            <a:off x="0" y="1838325"/>
            <a:ext cx="2743200" cy="1371600"/>
          </a:xfrm>
          <a:prstGeom prst="rect">
            <a:avLst/>
          </a:prstGeom>
          <a:noFill/>
          <a:ln w="9525">
            <a:noFill/>
            <a:miter lim="800000"/>
            <a:headEnd/>
            <a:tailEnd/>
          </a:ln>
        </p:spPr>
      </p:pic>
      <p:sp>
        <p:nvSpPr>
          <p:cNvPr id="5" name="Content Placeholder 11"/>
          <p:cNvSpPr txBox="1">
            <a:spLocks/>
          </p:cNvSpPr>
          <p:nvPr/>
        </p:nvSpPr>
        <p:spPr>
          <a:xfrm>
            <a:off x="457200" y="274638"/>
            <a:ext cx="8534400" cy="1143000"/>
          </a:xfrm>
          <a:prstGeom prst="rect">
            <a:avLst/>
          </a:prstGeom>
        </p:spPr>
        <p:txBody>
          <a:bodyPr vert="horz" lIns="91429" tIns="45715" rIns="91429" bIns="45715" rtlCol="0" anchor="ctr">
            <a:normAutofit/>
          </a:bodyPr>
          <a:lstStyle/>
          <a:p>
            <a:pPr marL="0" marR="0" lvl="0" indent="0" algn="ctr" defTabSz="914298" rtl="0" eaLnBrk="1" fontAlgn="auto" latinLnBrk="0" hangingPunct="1">
              <a:lnSpc>
                <a:spcPct val="90000"/>
              </a:lnSpc>
              <a:spcBef>
                <a:spcPct val="0"/>
              </a:spcBef>
              <a:spcAft>
                <a:spcPts val="0"/>
              </a:spcAft>
              <a:buClrTx/>
              <a:buSzTx/>
              <a:buFont typeface="Wingdings 2" pitchFamily="-111" charset="2"/>
              <a:buNone/>
              <a:tabLst/>
              <a:defRPr/>
            </a:pPr>
            <a:r>
              <a:rPr kumimoji="0" lang="ro-RO" altLang="en-US" sz="4800" b="1" i="1" u="none" strike="noStrike" kern="1200" cap="none" spc="0" normalizeH="0" baseline="0" noProof="0" dirty="0" smtClean="0">
                <a:ln>
                  <a:noFill/>
                </a:ln>
                <a:solidFill>
                  <a:schemeClr val="accent1"/>
                </a:solidFill>
                <a:effectLst/>
                <a:uLnTx/>
                <a:uFillTx/>
                <a:latin typeface="+mj-lt"/>
                <a:ea typeface="+mj-ea"/>
                <a:cs typeface="+mj-cs"/>
              </a:rPr>
              <a:t>Vă mulţumim!</a:t>
            </a:r>
            <a:endParaRPr kumimoji="0" lang="en-US" altLang="en-US" sz="4800" b="1" i="1" u="none" strike="noStrike" kern="1200" cap="none" spc="0" normalizeH="0" baseline="0" noProof="0" dirty="0" smtClean="0">
              <a:ln>
                <a:noFill/>
              </a:ln>
              <a:solidFill>
                <a:schemeClr val="accent1"/>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9"/>
            <a:ext cx="7886700" cy="644805"/>
          </a:xfrm>
        </p:spPr>
        <p:txBody>
          <a:bodyPr>
            <a:normAutofit fontScale="90000"/>
          </a:bodyPr>
          <a:lstStyle/>
          <a:p>
            <a:r>
              <a:rPr lang="en-US" dirty="0" err="1" smtClean="0"/>
              <a:t>Asteptari</a:t>
            </a:r>
            <a:r>
              <a:rPr lang="en-US" dirty="0" smtClean="0"/>
              <a:t> de la </a:t>
            </a:r>
            <a:r>
              <a:rPr lang="en-US" dirty="0" err="1" smtClean="0"/>
              <a:t>educatia</a:t>
            </a:r>
            <a:r>
              <a:rPr lang="en-US" dirty="0" smtClean="0"/>
              <a:t> </a:t>
            </a:r>
            <a:r>
              <a:rPr lang="en-US" dirty="0" err="1" smtClean="0"/>
              <a:t>superioara</a:t>
            </a:r>
            <a:r>
              <a:rPr lang="en-US" dirty="0" smtClean="0"/>
              <a:t> </a:t>
            </a:r>
            <a:endParaRPr lang="en-US" dirty="0"/>
          </a:p>
        </p:txBody>
      </p:sp>
      <p:sp>
        <p:nvSpPr>
          <p:cNvPr id="3" name="Content Placeholder 2"/>
          <p:cNvSpPr>
            <a:spLocks noGrp="1"/>
          </p:cNvSpPr>
          <p:nvPr>
            <p:ph idx="1"/>
          </p:nvPr>
        </p:nvSpPr>
        <p:spPr>
          <a:xfrm>
            <a:off x="628651" y="1047701"/>
            <a:ext cx="7886700" cy="5189325"/>
          </a:xfrm>
        </p:spPr>
        <p:txBody>
          <a:bodyPr>
            <a:normAutofit fontScale="92500" lnSpcReduction="20000"/>
          </a:bodyPr>
          <a:lstStyle/>
          <a:p>
            <a:r>
              <a:rPr lang="en-US" dirty="0" err="1"/>
              <a:t>Grupul</a:t>
            </a:r>
            <a:r>
              <a:rPr lang="en-US" dirty="0"/>
              <a:t> de </a:t>
            </a:r>
            <a:r>
              <a:rPr lang="en-US" dirty="0" err="1"/>
              <a:t>lucru</a:t>
            </a:r>
            <a:r>
              <a:rPr lang="en-US" dirty="0"/>
              <a:t> </a:t>
            </a:r>
            <a:r>
              <a:rPr lang="en-US" dirty="0" err="1"/>
              <a:t>ar</a:t>
            </a:r>
            <a:r>
              <a:rPr lang="en-US" dirty="0"/>
              <a:t> </a:t>
            </a:r>
            <a:r>
              <a:rPr lang="en-US" dirty="0" err="1"/>
              <a:t>trebui</a:t>
            </a:r>
            <a:r>
              <a:rPr lang="en-US" dirty="0"/>
              <a:t> s</a:t>
            </a:r>
            <a:r>
              <a:rPr lang="ro-RO" dirty="0"/>
              <a:t>ă ia în considerare reforme structurale în ceea ce privește scopurile majore ale învățământului superior.</a:t>
            </a:r>
            <a:endParaRPr lang="en-US" dirty="0"/>
          </a:p>
          <a:p>
            <a:r>
              <a:rPr lang="ro-RO" dirty="0"/>
              <a:t>Pregătirea pentru ocuparea forței de muncă;</a:t>
            </a:r>
            <a:endParaRPr lang="en-US" dirty="0"/>
          </a:p>
          <a:p>
            <a:r>
              <a:rPr lang="ro-RO" dirty="0"/>
              <a:t>Pregătirea pentru viața ca cetățeni activi în societățile democratice;</a:t>
            </a:r>
            <a:endParaRPr lang="en-US" dirty="0"/>
          </a:p>
          <a:p>
            <a:r>
              <a:rPr lang="ro-RO" dirty="0"/>
              <a:t>Dezvoltare personală;</a:t>
            </a:r>
            <a:endParaRPr lang="en-US" dirty="0"/>
          </a:p>
          <a:p>
            <a:r>
              <a:rPr lang="ro-RO" dirty="0"/>
              <a:t>Dezvoltarea și menținerea unei baze largi, cunoștințe avansate;</a:t>
            </a:r>
            <a:endParaRPr lang="en-US" dirty="0"/>
          </a:p>
          <a:p>
            <a:r>
              <a:rPr lang="ro-RO" b="1" u="sng" dirty="0"/>
              <a:t>Precum și cele trei misiuni</a:t>
            </a:r>
            <a:r>
              <a:rPr lang="ro-RO" dirty="0"/>
              <a:t>:</a:t>
            </a:r>
            <a:endParaRPr lang="en-US" dirty="0"/>
          </a:p>
          <a:p>
            <a:pPr marL="0" indent="0">
              <a:buNone/>
            </a:pPr>
            <a:r>
              <a:rPr lang="en-US" dirty="0" smtClean="0"/>
              <a:t>              -</a:t>
            </a:r>
            <a:r>
              <a:rPr lang="ro-RO" dirty="0" smtClean="0"/>
              <a:t>De </a:t>
            </a:r>
            <a:r>
              <a:rPr lang="ro-RO" dirty="0"/>
              <a:t>predare și învățare;</a:t>
            </a:r>
            <a:endParaRPr lang="en-US" dirty="0"/>
          </a:p>
          <a:p>
            <a:pPr marL="0" indent="0">
              <a:buNone/>
            </a:pPr>
            <a:r>
              <a:rPr lang="en-US" dirty="0" smtClean="0"/>
              <a:t>              -</a:t>
            </a:r>
            <a:r>
              <a:rPr lang="ro-RO" dirty="0" smtClean="0"/>
              <a:t>Cercetare</a:t>
            </a:r>
            <a:r>
              <a:rPr lang="ro-RO" dirty="0"/>
              <a:t>;</a:t>
            </a:r>
            <a:endParaRPr lang="en-US" dirty="0"/>
          </a:p>
          <a:p>
            <a:pPr marL="0" indent="0">
              <a:buNone/>
            </a:pPr>
            <a:r>
              <a:rPr lang="en-US" dirty="0" smtClean="0"/>
              <a:t>              -</a:t>
            </a:r>
            <a:r>
              <a:rPr lang="ro-RO" dirty="0" smtClean="0"/>
              <a:t>Servicii </a:t>
            </a:r>
            <a:r>
              <a:rPr lang="ro-RO" dirty="0"/>
              <a:t>pentru societate</a:t>
            </a:r>
            <a:r>
              <a:rPr lang="ro-RO" dirty="0" smtClean="0"/>
              <a:t>.</a:t>
            </a:r>
            <a:endParaRPr lang="en-US" dirty="0"/>
          </a:p>
        </p:txBody>
      </p:sp>
    </p:spTree>
    <p:extLst>
      <p:ext uri="{BB962C8B-B14F-4D97-AF65-F5344CB8AC3E}">
        <p14:creationId xmlns:p14="http://schemas.microsoft.com/office/powerpoint/2010/main" val="1128045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Inginerie</a:t>
            </a:r>
            <a:r>
              <a:rPr lang="en-US" dirty="0" smtClean="0"/>
              <a:t> </a:t>
            </a:r>
            <a:r>
              <a:rPr lang="en-US" dirty="0" err="1" smtClean="0"/>
              <a:t>si</a:t>
            </a:r>
            <a:r>
              <a:rPr lang="en-US" dirty="0" smtClean="0"/>
              <a:t> Management </a:t>
            </a:r>
            <a:endParaRPr lang="en-US" dirty="0"/>
          </a:p>
        </p:txBody>
      </p:sp>
      <p:sp>
        <p:nvSpPr>
          <p:cNvPr id="3" name="Content Placeholder 2"/>
          <p:cNvSpPr>
            <a:spLocks noGrp="1"/>
          </p:cNvSpPr>
          <p:nvPr>
            <p:ph idx="1"/>
          </p:nvPr>
        </p:nvSpPr>
        <p:spPr/>
        <p:txBody>
          <a:bodyPr/>
          <a:lstStyle/>
          <a:p>
            <a:r>
              <a:rPr lang="en-US" dirty="0" smtClean="0"/>
              <a:t>ADAPTAREA LA CERINTELE ACTUALE PRIN :</a:t>
            </a:r>
          </a:p>
          <a:p>
            <a:pPr marL="0" indent="0">
              <a:buNone/>
            </a:pPr>
            <a:endParaRPr lang="en-US" dirty="0" smtClean="0"/>
          </a:p>
          <a:p>
            <a:r>
              <a:rPr lang="en-US" dirty="0" smtClean="0"/>
              <a:t>NOI COMPETENTE </a:t>
            </a:r>
          </a:p>
          <a:p>
            <a:r>
              <a:rPr lang="en-US" dirty="0" smtClean="0"/>
              <a:t>NOI PROGRAME </a:t>
            </a:r>
          </a:p>
          <a:p>
            <a:r>
              <a:rPr lang="en-US" dirty="0" smtClean="0"/>
              <a:t>NOI METODE DE PREDARE </a:t>
            </a:r>
          </a:p>
          <a:p>
            <a:r>
              <a:rPr lang="en-US" dirty="0" smtClean="0"/>
              <a:t>NOI CALIFICARI </a:t>
            </a:r>
          </a:p>
          <a:p>
            <a:r>
              <a:rPr lang="en-US" dirty="0" smtClean="0"/>
              <a:t>FORMARE CONTINUA A ADULTILOR </a:t>
            </a:r>
          </a:p>
          <a:p>
            <a:endParaRPr lang="en-US" dirty="0"/>
          </a:p>
        </p:txBody>
      </p:sp>
    </p:spTree>
    <p:extLst>
      <p:ext uri="{BB962C8B-B14F-4D97-AF65-F5344CB8AC3E}">
        <p14:creationId xmlns:p14="http://schemas.microsoft.com/office/powerpoint/2010/main" val="1489754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Propuneri</a:t>
            </a:r>
            <a:r>
              <a:rPr lang="en-US" dirty="0" smtClean="0"/>
              <a:t> de </a:t>
            </a:r>
            <a:r>
              <a:rPr lang="en-US" dirty="0" err="1" smtClean="0"/>
              <a:t>schimbare</a:t>
            </a:r>
            <a:r>
              <a:rPr lang="en-US" dirty="0" smtClean="0"/>
              <a:t> </a:t>
            </a:r>
            <a:endParaRPr lang="en-US" dirty="0"/>
          </a:p>
        </p:txBody>
      </p:sp>
      <p:sp>
        <p:nvSpPr>
          <p:cNvPr id="3" name="Content Placeholder 2"/>
          <p:cNvSpPr>
            <a:spLocks noGrp="1"/>
          </p:cNvSpPr>
          <p:nvPr>
            <p:ph idx="1"/>
          </p:nvPr>
        </p:nvSpPr>
        <p:spPr>
          <a:xfrm>
            <a:off x="628651" y="1337480"/>
            <a:ext cx="7886700" cy="5172501"/>
          </a:xfrm>
        </p:spPr>
        <p:txBody>
          <a:bodyPr/>
          <a:lstStyle/>
          <a:p>
            <a:r>
              <a:rPr lang="en-US" dirty="0"/>
              <a:t>I.  CONTINUTUL PROCESULUI DE INVATAMANT </a:t>
            </a:r>
          </a:p>
          <a:p>
            <a:pPr lvl="0"/>
            <a:r>
              <a:rPr lang="en-US" dirty="0" err="1"/>
              <a:t>fundamentale</a:t>
            </a:r>
            <a:r>
              <a:rPr lang="en-US" dirty="0"/>
              <a:t>: minim 17 % &gt;&gt;&gt;&gt;&gt;&gt;&gt;&gt;&gt;&gt;&gt;&gt;&gt;&gt;&gt;&gt;&gt;&gt;&gt;20%</a:t>
            </a:r>
          </a:p>
          <a:p>
            <a:pPr lvl="0"/>
            <a:r>
              <a:rPr lang="en-US" dirty="0"/>
              <a:t>discipline </a:t>
            </a:r>
            <a:r>
              <a:rPr lang="en-US" dirty="0" err="1"/>
              <a:t>în</a:t>
            </a:r>
            <a:r>
              <a:rPr lang="en-US" dirty="0"/>
              <a:t> </a:t>
            </a:r>
            <a:r>
              <a:rPr lang="en-US" dirty="0" err="1"/>
              <a:t>domeniu</a:t>
            </a:r>
            <a:r>
              <a:rPr lang="en-US" dirty="0"/>
              <a:t>: minim 38 % &gt;&gt;&gt;&gt;&gt;&gt;&gt;&gt;&gt;&gt;&gt;&gt;&gt;45%</a:t>
            </a:r>
          </a:p>
          <a:p>
            <a:pPr lvl="0"/>
            <a:r>
              <a:rPr lang="en-US" dirty="0" err="1"/>
              <a:t>discidiscipline</a:t>
            </a:r>
            <a:r>
              <a:rPr lang="en-US" dirty="0"/>
              <a:t> </a:t>
            </a:r>
            <a:r>
              <a:rPr lang="en-US" dirty="0" err="1"/>
              <a:t>pline</a:t>
            </a:r>
            <a:r>
              <a:rPr lang="en-US" dirty="0"/>
              <a:t> de </a:t>
            </a:r>
            <a:r>
              <a:rPr lang="en-US" dirty="0" err="1"/>
              <a:t>specialitate</a:t>
            </a:r>
            <a:r>
              <a:rPr lang="en-US" dirty="0"/>
              <a:t>: minim 25 % &gt;&gt;25%</a:t>
            </a:r>
          </a:p>
          <a:p>
            <a:pPr lvl="0"/>
            <a:r>
              <a:rPr lang="en-US" dirty="0"/>
              <a:t>discipline </a:t>
            </a:r>
            <a:r>
              <a:rPr lang="en-US" dirty="0" err="1"/>
              <a:t>complementare</a:t>
            </a:r>
            <a:r>
              <a:rPr lang="en-US" dirty="0"/>
              <a:t>: maxim 8 %. &gt;&gt;&gt;&gt;&gt;&gt;&gt;&gt;&gt;10%</a:t>
            </a:r>
          </a:p>
          <a:p>
            <a:pPr marL="0" indent="0">
              <a:buNone/>
            </a:pPr>
            <a:endParaRPr lang="en-US" dirty="0"/>
          </a:p>
        </p:txBody>
      </p:sp>
    </p:spTree>
    <p:extLst>
      <p:ext uri="{BB962C8B-B14F-4D97-AF65-F5344CB8AC3E}">
        <p14:creationId xmlns:p14="http://schemas.microsoft.com/office/powerpoint/2010/main" val="146819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50125"/>
            <a:ext cx="7886700" cy="6428096"/>
          </a:xfrm>
        </p:spPr>
        <p:txBody>
          <a:bodyPr>
            <a:normAutofit fontScale="77500" lnSpcReduction="20000"/>
          </a:bodyPr>
          <a:lstStyle/>
          <a:p>
            <a:r>
              <a:rPr lang="en-US" dirty="0"/>
              <a:t> II. DISCIPLINE FUNDAMENTALE (20%)</a:t>
            </a:r>
          </a:p>
          <a:p>
            <a:pPr lvl="0"/>
            <a:r>
              <a:rPr lang="en-US" dirty="0" err="1"/>
              <a:t>Analiză</a:t>
            </a:r>
            <a:r>
              <a:rPr lang="en-US" dirty="0"/>
              <a:t> </a:t>
            </a:r>
            <a:r>
              <a:rPr lang="en-US" dirty="0" err="1"/>
              <a:t>matematică</a:t>
            </a:r>
            <a:r>
              <a:rPr lang="en-US" dirty="0"/>
              <a:t> </a:t>
            </a:r>
          </a:p>
          <a:p>
            <a:pPr lvl="0"/>
            <a:r>
              <a:rPr lang="en-US" dirty="0"/>
              <a:t> </a:t>
            </a:r>
            <a:r>
              <a:rPr lang="en-US" dirty="0" err="1"/>
              <a:t>Algebră</a:t>
            </a:r>
            <a:r>
              <a:rPr lang="en-US" dirty="0"/>
              <a:t>  </a:t>
            </a:r>
          </a:p>
          <a:p>
            <a:pPr lvl="0"/>
            <a:r>
              <a:rPr lang="en-US" dirty="0"/>
              <a:t> </a:t>
            </a:r>
            <a:r>
              <a:rPr lang="en-US" dirty="0" err="1"/>
              <a:t>Matematici</a:t>
            </a:r>
            <a:r>
              <a:rPr lang="en-US" dirty="0"/>
              <a:t> </a:t>
            </a:r>
            <a:r>
              <a:rPr lang="en-US" dirty="0" err="1"/>
              <a:t>speciale</a:t>
            </a:r>
            <a:r>
              <a:rPr lang="en-US" dirty="0"/>
              <a:t> </a:t>
            </a:r>
            <a:r>
              <a:rPr lang="en-US" dirty="0" err="1"/>
              <a:t>şi</a:t>
            </a:r>
            <a:r>
              <a:rPr lang="en-US" dirty="0"/>
              <a:t> / </a:t>
            </a:r>
            <a:r>
              <a:rPr lang="en-US" i="1" dirty="0" err="1"/>
              <a:t>sau</a:t>
            </a:r>
            <a:r>
              <a:rPr lang="en-US" dirty="0"/>
              <a:t> </a:t>
            </a:r>
            <a:r>
              <a:rPr lang="en-US" dirty="0" err="1"/>
              <a:t>Ecuaţii</a:t>
            </a:r>
            <a:r>
              <a:rPr lang="en-US" dirty="0"/>
              <a:t> </a:t>
            </a:r>
            <a:r>
              <a:rPr lang="en-US" dirty="0" err="1"/>
              <a:t>diferenţiale</a:t>
            </a:r>
            <a:r>
              <a:rPr lang="en-US" dirty="0"/>
              <a:t> </a:t>
            </a:r>
          </a:p>
          <a:p>
            <a:pPr lvl="0"/>
            <a:r>
              <a:rPr lang="en-US" dirty="0"/>
              <a:t> </a:t>
            </a:r>
            <a:r>
              <a:rPr lang="en-US" dirty="0" err="1"/>
              <a:t>Teoria</a:t>
            </a:r>
            <a:r>
              <a:rPr lang="en-US" dirty="0"/>
              <a:t> </a:t>
            </a:r>
            <a:r>
              <a:rPr lang="en-US" dirty="0" err="1"/>
              <a:t>probabilităţilor</a:t>
            </a:r>
            <a:r>
              <a:rPr lang="en-US" dirty="0"/>
              <a:t> </a:t>
            </a:r>
            <a:r>
              <a:rPr lang="en-US" dirty="0" err="1"/>
              <a:t>şi</a:t>
            </a:r>
            <a:r>
              <a:rPr lang="en-US" dirty="0"/>
              <a:t> </a:t>
            </a:r>
            <a:r>
              <a:rPr lang="en-US" dirty="0" err="1"/>
              <a:t>statistică</a:t>
            </a:r>
            <a:r>
              <a:rPr lang="en-US" dirty="0"/>
              <a:t> </a:t>
            </a:r>
            <a:r>
              <a:rPr lang="en-US" dirty="0" err="1"/>
              <a:t>matematică</a:t>
            </a:r>
            <a:r>
              <a:rPr lang="en-US" dirty="0"/>
              <a:t> (</a:t>
            </a:r>
            <a:r>
              <a:rPr lang="en-US" i="1" dirty="0" err="1"/>
              <a:t>sau</a:t>
            </a:r>
            <a:r>
              <a:rPr lang="en-US" i="1" dirty="0"/>
              <a:t> </a:t>
            </a:r>
            <a:r>
              <a:rPr lang="en-US" i="1" dirty="0" err="1"/>
              <a:t>denumiri</a:t>
            </a:r>
            <a:r>
              <a:rPr lang="en-US" i="1" dirty="0"/>
              <a:t> </a:t>
            </a:r>
            <a:r>
              <a:rPr lang="en-US" i="1" dirty="0" err="1"/>
              <a:t>similare</a:t>
            </a:r>
            <a:r>
              <a:rPr lang="en-US" dirty="0"/>
              <a:t>) </a:t>
            </a:r>
          </a:p>
          <a:p>
            <a:pPr lvl="0"/>
            <a:r>
              <a:rPr lang="en-US" dirty="0"/>
              <a:t> </a:t>
            </a:r>
            <a:r>
              <a:rPr lang="en-US" dirty="0" err="1"/>
              <a:t>Ecuaţiile</a:t>
            </a:r>
            <a:r>
              <a:rPr lang="en-US" dirty="0"/>
              <a:t> </a:t>
            </a:r>
            <a:r>
              <a:rPr lang="en-US" dirty="0" err="1"/>
              <a:t>fizicii</a:t>
            </a:r>
            <a:r>
              <a:rPr lang="en-US" dirty="0"/>
              <a:t> </a:t>
            </a:r>
            <a:r>
              <a:rPr lang="en-US" dirty="0" err="1"/>
              <a:t>matematice</a:t>
            </a:r>
            <a:r>
              <a:rPr lang="en-US" dirty="0"/>
              <a:t> </a:t>
            </a:r>
          </a:p>
          <a:p>
            <a:pPr lvl="0"/>
            <a:r>
              <a:rPr lang="en-US" dirty="0"/>
              <a:t> </a:t>
            </a:r>
            <a:r>
              <a:rPr lang="en-US" dirty="0" err="1"/>
              <a:t>Metode</a:t>
            </a:r>
            <a:r>
              <a:rPr lang="en-US" dirty="0"/>
              <a:t> </a:t>
            </a:r>
            <a:r>
              <a:rPr lang="en-US" dirty="0" err="1"/>
              <a:t>numerice</a:t>
            </a:r>
            <a:r>
              <a:rPr lang="en-US" dirty="0"/>
              <a:t> (</a:t>
            </a:r>
            <a:r>
              <a:rPr lang="en-US" dirty="0" err="1"/>
              <a:t>Analiză</a:t>
            </a:r>
            <a:r>
              <a:rPr lang="en-US" dirty="0"/>
              <a:t> </a:t>
            </a:r>
            <a:r>
              <a:rPr lang="en-US" dirty="0" err="1"/>
              <a:t>numerică</a:t>
            </a:r>
            <a:r>
              <a:rPr lang="en-US" dirty="0"/>
              <a:t>) (</a:t>
            </a:r>
            <a:r>
              <a:rPr lang="en-US" i="1" dirty="0" err="1"/>
              <a:t>sau</a:t>
            </a:r>
            <a:r>
              <a:rPr lang="en-US" i="1" dirty="0"/>
              <a:t> </a:t>
            </a:r>
            <a:r>
              <a:rPr lang="en-US" i="1" dirty="0" err="1"/>
              <a:t>denumiri</a:t>
            </a:r>
            <a:r>
              <a:rPr lang="en-US" i="1" dirty="0"/>
              <a:t> </a:t>
            </a:r>
            <a:r>
              <a:rPr lang="en-US" i="1" dirty="0" err="1"/>
              <a:t>similare</a:t>
            </a:r>
            <a:r>
              <a:rPr lang="en-US" dirty="0"/>
              <a:t>) </a:t>
            </a:r>
          </a:p>
          <a:p>
            <a:pPr lvl="0"/>
            <a:r>
              <a:rPr lang="en-US" dirty="0"/>
              <a:t> </a:t>
            </a:r>
            <a:r>
              <a:rPr lang="en-US" dirty="0" err="1"/>
              <a:t>Geometrie</a:t>
            </a:r>
            <a:r>
              <a:rPr lang="en-US" dirty="0"/>
              <a:t> </a:t>
            </a:r>
          </a:p>
          <a:p>
            <a:pPr lvl="0"/>
            <a:r>
              <a:rPr lang="en-US" dirty="0"/>
              <a:t> </a:t>
            </a:r>
            <a:r>
              <a:rPr lang="en-US" dirty="0" err="1"/>
              <a:t>Desen</a:t>
            </a:r>
            <a:r>
              <a:rPr lang="en-US" dirty="0"/>
              <a:t> </a:t>
            </a:r>
            <a:r>
              <a:rPr lang="en-US" dirty="0" err="1"/>
              <a:t>tehnic</a:t>
            </a:r>
            <a:r>
              <a:rPr lang="en-US" dirty="0"/>
              <a:t> </a:t>
            </a:r>
            <a:r>
              <a:rPr lang="en-US" dirty="0" err="1"/>
              <a:t>şi</a:t>
            </a:r>
            <a:r>
              <a:rPr lang="en-US" dirty="0"/>
              <a:t> </a:t>
            </a:r>
            <a:r>
              <a:rPr lang="en-US" dirty="0" err="1"/>
              <a:t>infografică</a:t>
            </a:r>
            <a:r>
              <a:rPr lang="en-US" dirty="0"/>
              <a:t>  </a:t>
            </a:r>
            <a:r>
              <a:rPr lang="en-US" i="1" dirty="0" err="1"/>
              <a:t>sau</a:t>
            </a:r>
            <a:r>
              <a:rPr lang="en-US" dirty="0"/>
              <a:t> </a:t>
            </a:r>
            <a:r>
              <a:rPr lang="en-US" dirty="0" err="1"/>
              <a:t>Grafică</a:t>
            </a:r>
            <a:r>
              <a:rPr lang="en-US" dirty="0"/>
              <a:t> </a:t>
            </a:r>
            <a:r>
              <a:rPr lang="en-US" dirty="0" err="1"/>
              <a:t>asistată</a:t>
            </a:r>
            <a:r>
              <a:rPr lang="en-US" dirty="0"/>
              <a:t> de calculator  </a:t>
            </a:r>
          </a:p>
          <a:p>
            <a:pPr lvl="0"/>
            <a:r>
              <a:rPr lang="en-US" dirty="0"/>
              <a:t> TIC  </a:t>
            </a:r>
          </a:p>
          <a:p>
            <a:pPr lvl="0"/>
            <a:r>
              <a:rPr lang="en-US" dirty="0"/>
              <a:t> </a:t>
            </a:r>
            <a:r>
              <a:rPr lang="en-US" dirty="0" err="1"/>
              <a:t>Fizică</a:t>
            </a:r>
            <a:r>
              <a:rPr lang="en-US" dirty="0"/>
              <a:t> </a:t>
            </a:r>
          </a:p>
          <a:p>
            <a:pPr lvl="0"/>
            <a:r>
              <a:rPr lang="en-US" dirty="0"/>
              <a:t> </a:t>
            </a:r>
            <a:r>
              <a:rPr lang="en-US" dirty="0" err="1"/>
              <a:t>Chimie</a:t>
            </a:r>
            <a:r>
              <a:rPr lang="en-US" dirty="0"/>
              <a:t> (</a:t>
            </a:r>
            <a:r>
              <a:rPr lang="en-US" i="1" dirty="0" err="1"/>
              <a:t>sau</a:t>
            </a:r>
            <a:r>
              <a:rPr lang="en-US" i="1" dirty="0"/>
              <a:t> </a:t>
            </a:r>
            <a:r>
              <a:rPr lang="en-US" i="1" dirty="0" err="1"/>
              <a:t>denumiri</a:t>
            </a:r>
            <a:r>
              <a:rPr lang="en-US" i="1" dirty="0"/>
              <a:t> </a:t>
            </a:r>
            <a:r>
              <a:rPr lang="en-US" i="1" dirty="0" err="1"/>
              <a:t>similare</a:t>
            </a:r>
            <a:r>
              <a:rPr lang="en-US" dirty="0"/>
              <a:t>) </a:t>
            </a:r>
          </a:p>
          <a:p>
            <a:pPr lvl="0"/>
            <a:r>
              <a:rPr lang="en-US" dirty="0"/>
              <a:t> </a:t>
            </a:r>
            <a:r>
              <a:rPr lang="en-US" dirty="0" err="1"/>
              <a:t>Bazele</a:t>
            </a:r>
            <a:r>
              <a:rPr lang="en-US" dirty="0"/>
              <a:t>  </a:t>
            </a:r>
            <a:r>
              <a:rPr lang="en-US" dirty="0" err="1"/>
              <a:t>managementului</a:t>
            </a:r>
            <a:r>
              <a:rPr lang="en-US" dirty="0"/>
              <a:t>  (</a:t>
            </a:r>
            <a:r>
              <a:rPr lang="en-US" dirty="0" err="1"/>
              <a:t>numai</a:t>
            </a:r>
            <a:r>
              <a:rPr lang="en-US" dirty="0"/>
              <a:t> la </a:t>
            </a:r>
            <a:r>
              <a:rPr lang="en-US" dirty="0" err="1"/>
              <a:t>domeniul</a:t>
            </a:r>
            <a:r>
              <a:rPr lang="en-US" dirty="0"/>
              <a:t> </a:t>
            </a:r>
            <a:r>
              <a:rPr lang="en-US" i="1" dirty="0" err="1"/>
              <a:t>Inginerie</a:t>
            </a:r>
            <a:r>
              <a:rPr lang="en-US" i="1" dirty="0"/>
              <a:t> </a:t>
            </a:r>
            <a:r>
              <a:rPr lang="en-US" i="1" dirty="0" err="1"/>
              <a:t>şi</a:t>
            </a:r>
            <a:r>
              <a:rPr lang="en-US" i="1" dirty="0"/>
              <a:t> management</a:t>
            </a:r>
            <a:r>
              <a:rPr lang="en-US" dirty="0"/>
              <a:t>) </a:t>
            </a:r>
          </a:p>
          <a:p>
            <a:pPr lvl="0"/>
            <a:r>
              <a:rPr lang="en-US" dirty="0" err="1"/>
              <a:t>Drept</a:t>
            </a:r>
            <a:r>
              <a:rPr lang="en-US" dirty="0"/>
              <a:t> constitutional </a:t>
            </a:r>
          </a:p>
          <a:p>
            <a:pPr lvl="0"/>
            <a:r>
              <a:rPr lang="en-US" dirty="0" err="1"/>
              <a:t>Bazele</a:t>
            </a:r>
            <a:r>
              <a:rPr lang="en-US" dirty="0"/>
              <a:t> </a:t>
            </a:r>
            <a:r>
              <a:rPr lang="en-US" dirty="0" err="1"/>
              <a:t>economiei</a:t>
            </a:r>
            <a:r>
              <a:rPr lang="en-US" dirty="0"/>
              <a:t> </a:t>
            </a:r>
          </a:p>
          <a:p>
            <a:pPr lvl="0"/>
            <a:r>
              <a:rPr lang="en-US" dirty="0" err="1"/>
              <a:t>Protectia</a:t>
            </a:r>
            <a:r>
              <a:rPr lang="en-US" dirty="0"/>
              <a:t> </a:t>
            </a:r>
            <a:r>
              <a:rPr lang="en-US" dirty="0" err="1"/>
              <a:t>medilui</a:t>
            </a:r>
            <a:endParaRPr lang="en-US" dirty="0"/>
          </a:p>
        </p:txBody>
      </p:sp>
    </p:spTree>
    <p:extLst>
      <p:ext uri="{BB962C8B-B14F-4D97-AF65-F5344CB8AC3E}">
        <p14:creationId xmlns:p14="http://schemas.microsoft.com/office/powerpoint/2010/main" val="3294933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22830"/>
            <a:ext cx="7886700" cy="6482686"/>
          </a:xfrm>
        </p:spPr>
        <p:txBody>
          <a:bodyPr>
            <a:normAutofit/>
          </a:bodyPr>
          <a:lstStyle/>
          <a:p>
            <a:r>
              <a:rPr lang="en-US" dirty="0"/>
              <a:t>III.DISCIPLINE IN DOMENIU (45%)</a:t>
            </a:r>
          </a:p>
          <a:p>
            <a:r>
              <a:rPr lang="en-US" b="1" i="1" dirty="0"/>
              <a:t>DOMENIUL  INGINERIE ŞI MANAGEMENT </a:t>
            </a:r>
            <a:r>
              <a:rPr lang="en-US" dirty="0"/>
              <a:t>(</a:t>
            </a:r>
            <a:r>
              <a:rPr lang="en-US" i="1" dirty="0" err="1"/>
              <a:t>în</a:t>
            </a:r>
            <a:r>
              <a:rPr lang="en-US" i="1" dirty="0"/>
              <a:t> </a:t>
            </a:r>
            <a:r>
              <a:rPr lang="en-US" i="1" dirty="0" err="1"/>
              <a:t>funcţie</a:t>
            </a:r>
            <a:r>
              <a:rPr lang="en-US" i="1" dirty="0"/>
              <a:t> de specific</a:t>
            </a:r>
            <a:r>
              <a:rPr lang="en-US" dirty="0"/>
              <a:t>) </a:t>
            </a:r>
          </a:p>
          <a:p>
            <a:pPr lvl="0"/>
            <a:r>
              <a:rPr lang="en-US" b="1" dirty="0" err="1"/>
              <a:t>Proporţia</a:t>
            </a:r>
            <a:r>
              <a:rPr lang="en-US" b="1" dirty="0"/>
              <a:t> </a:t>
            </a:r>
            <a:r>
              <a:rPr lang="en-US" b="1" dirty="0" err="1"/>
              <a:t>disciplinelor</a:t>
            </a:r>
            <a:r>
              <a:rPr lang="en-US" b="1" dirty="0"/>
              <a:t> </a:t>
            </a:r>
            <a:r>
              <a:rPr lang="en-US" b="1" dirty="0" err="1"/>
              <a:t>în</a:t>
            </a:r>
            <a:r>
              <a:rPr lang="en-US" b="1" dirty="0"/>
              <a:t> </a:t>
            </a:r>
            <a:r>
              <a:rPr lang="en-US" b="1" dirty="0" err="1"/>
              <a:t>domeniu</a:t>
            </a:r>
            <a:r>
              <a:rPr lang="en-US" b="1" dirty="0"/>
              <a:t>  </a:t>
            </a:r>
            <a:r>
              <a:rPr lang="en-US" b="1" dirty="0" smtClean="0"/>
              <a:t> </a:t>
            </a:r>
            <a:r>
              <a:rPr lang="en-US" b="1" dirty="0"/>
              <a:t>:</a:t>
            </a:r>
            <a:endParaRPr lang="en-US" dirty="0"/>
          </a:p>
          <a:p>
            <a:pPr lvl="0"/>
            <a:r>
              <a:rPr lang="en-US" dirty="0"/>
              <a:t> 55% </a:t>
            </a:r>
            <a:r>
              <a:rPr lang="en-US" i="1" dirty="0"/>
              <a:t>– </a:t>
            </a:r>
            <a:r>
              <a:rPr lang="en-US" dirty="0" err="1"/>
              <a:t>ştiinţe</a:t>
            </a:r>
            <a:r>
              <a:rPr lang="en-US" dirty="0"/>
              <a:t> </a:t>
            </a:r>
            <a:r>
              <a:rPr lang="en-US" dirty="0" err="1"/>
              <a:t>inginereşti</a:t>
            </a:r>
            <a:r>
              <a:rPr lang="en-US" dirty="0"/>
              <a:t>, </a:t>
            </a:r>
            <a:r>
              <a:rPr lang="en-US" dirty="0" smtClean="0"/>
              <a:t>&gt;&gt;&gt;&gt;&gt;&gt;</a:t>
            </a:r>
          </a:p>
          <a:p>
            <a:pPr marL="0" lvl="0" indent="0">
              <a:buNone/>
            </a:pPr>
            <a:r>
              <a:rPr lang="en-US" dirty="0" smtClean="0"/>
              <a:t>&gt;&gt;&gt;&gt;</a:t>
            </a:r>
            <a:r>
              <a:rPr lang="en-US" dirty="0" err="1"/>
              <a:t>tehnic</a:t>
            </a:r>
            <a:r>
              <a:rPr lang="en-US" dirty="0"/>
              <a:t> </a:t>
            </a:r>
            <a:r>
              <a:rPr lang="en-US" dirty="0" err="1"/>
              <a:t>si</a:t>
            </a:r>
            <a:r>
              <a:rPr lang="en-US" dirty="0"/>
              <a:t> </a:t>
            </a:r>
            <a:r>
              <a:rPr lang="en-US" dirty="0" err="1"/>
              <a:t>tehnologic</a:t>
            </a:r>
            <a:r>
              <a:rPr lang="en-US" dirty="0"/>
              <a:t>  -50 %</a:t>
            </a:r>
          </a:p>
          <a:p>
            <a:pPr lvl="0"/>
            <a:r>
              <a:rPr lang="en-US" dirty="0"/>
              <a:t>35% </a:t>
            </a:r>
            <a:r>
              <a:rPr lang="en-US" i="1" dirty="0"/>
              <a:t>– </a:t>
            </a:r>
            <a:r>
              <a:rPr lang="en-US" dirty="0" err="1"/>
              <a:t>ştiinţe</a:t>
            </a:r>
            <a:r>
              <a:rPr lang="en-US" dirty="0"/>
              <a:t> </a:t>
            </a:r>
            <a:r>
              <a:rPr lang="en-US" dirty="0" err="1" smtClean="0"/>
              <a:t>economice,administratie</a:t>
            </a:r>
            <a:r>
              <a:rPr lang="en-US" dirty="0" smtClean="0"/>
              <a:t> </a:t>
            </a:r>
            <a:r>
              <a:rPr lang="en-US" dirty="0" err="1" smtClean="0"/>
              <a:t>si</a:t>
            </a:r>
            <a:r>
              <a:rPr lang="en-US" dirty="0" smtClean="0"/>
              <a:t> </a:t>
            </a:r>
            <a:r>
              <a:rPr lang="en-US" dirty="0" err="1" smtClean="0"/>
              <a:t>afaceri</a:t>
            </a:r>
            <a:r>
              <a:rPr lang="en-US" dirty="0" smtClean="0"/>
              <a:t> &gt;</a:t>
            </a:r>
          </a:p>
          <a:p>
            <a:pPr marL="0" lvl="0" indent="0">
              <a:buNone/>
            </a:pPr>
            <a:r>
              <a:rPr lang="en-US" dirty="0" smtClean="0"/>
              <a:t>         -management </a:t>
            </a:r>
            <a:r>
              <a:rPr lang="en-US" dirty="0"/>
              <a:t>(20</a:t>
            </a:r>
            <a:r>
              <a:rPr lang="en-US" dirty="0" smtClean="0"/>
              <a:t>%)</a:t>
            </a:r>
          </a:p>
          <a:p>
            <a:pPr marL="0" lvl="0" indent="0">
              <a:buNone/>
            </a:pPr>
            <a:r>
              <a:rPr lang="en-US" dirty="0" smtClean="0"/>
              <a:t>        – </a:t>
            </a:r>
            <a:r>
              <a:rPr lang="en-US" dirty="0" err="1"/>
              <a:t>economie</a:t>
            </a:r>
            <a:r>
              <a:rPr lang="en-US" dirty="0"/>
              <a:t>(10%) </a:t>
            </a:r>
            <a:endParaRPr lang="en-US" dirty="0" smtClean="0"/>
          </a:p>
          <a:p>
            <a:pPr marL="0" lvl="0" indent="0">
              <a:buNone/>
            </a:pPr>
            <a:r>
              <a:rPr lang="en-US" dirty="0" smtClean="0"/>
              <a:t>         –</a:t>
            </a:r>
            <a:r>
              <a:rPr lang="en-US" dirty="0"/>
              <a:t>marketing (5%)  </a:t>
            </a:r>
          </a:p>
          <a:p>
            <a:pPr lvl="0"/>
            <a:r>
              <a:rPr lang="en-US" dirty="0"/>
              <a:t>10% </a:t>
            </a:r>
            <a:r>
              <a:rPr lang="en-US" i="1" dirty="0"/>
              <a:t>– </a:t>
            </a:r>
            <a:r>
              <a:rPr lang="en-US" dirty="0" err="1"/>
              <a:t>ştiinţe</a:t>
            </a:r>
            <a:r>
              <a:rPr lang="en-US" dirty="0"/>
              <a:t> </a:t>
            </a:r>
            <a:r>
              <a:rPr lang="en-US" dirty="0" err="1"/>
              <a:t>juridice</a:t>
            </a:r>
            <a:r>
              <a:rPr lang="en-US" dirty="0"/>
              <a:t>. </a:t>
            </a:r>
            <a:r>
              <a:rPr lang="en-US" dirty="0" smtClean="0"/>
              <a:t>&gt;&gt;&gt;&gt;&gt;&gt;&gt;&gt;&gt;&gt;&gt;</a:t>
            </a:r>
            <a:r>
              <a:rPr lang="en-US" dirty="0" err="1"/>
              <a:t>juridice</a:t>
            </a:r>
            <a:r>
              <a:rPr lang="en-US" dirty="0"/>
              <a:t> -10%</a:t>
            </a:r>
          </a:p>
          <a:p>
            <a:pPr lvl="0"/>
            <a:r>
              <a:rPr lang="en-US" dirty="0"/>
              <a:t>IT </a:t>
            </a:r>
            <a:r>
              <a:rPr lang="en-US" dirty="0" smtClean="0"/>
              <a:t>&gt;&gt;&gt;&gt;&gt;&gt;&gt;&gt;&gt;&gt;&gt;&gt;&gt;&gt;&gt;&gt;&gt;&gt;&gt;&gt;&gt;&gt;-</a:t>
            </a:r>
            <a:r>
              <a:rPr lang="en-US" dirty="0"/>
              <a:t>5%</a:t>
            </a:r>
          </a:p>
          <a:p>
            <a:endParaRPr lang="en-US" dirty="0"/>
          </a:p>
        </p:txBody>
      </p:sp>
    </p:spTree>
    <p:extLst>
      <p:ext uri="{BB962C8B-B14F-4D97-AF65-F5344CB8AC3E}">
        <p14:creationId xmlns:p14="http://schemas.microsoft.com/office/powerpoint/2010/main" val="4136104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412" y="122830"/>
            <a:ext cx="7886700" cy="6455391"/>
          </a:xfrm>
        </p:spPr>
        <p:txBody>
          <a:bodyPr>
            <a:normAutofit fontScale="92500" lnSpcReduction="20000"/>
          </a:bodyPr>
          <a:lstStyle/>
          <a:p>
            <a:r>
              <a:rPr lang="en-US" b="1" dirty="0"/>
              <a:t>IV .DISCIPLINE DIN DOMENIU  </a:t>
            </a:r>
            <a:r>
              <a:rPr lang="en-US" b="1" dirty="0" err="1"/>
              <a:t>inginerie</a:t>
            </a:r>
            <a:r>
              <a:rPr lang="en-US" b="1" dirty="0"/>
              <a:t> </a:t>
            </a:r>
            <a:r>
              <a:rPr lang="en-US" b="1" dirty="0" err="1"/>
              <a:t>si</a:t>
            </a:r>
            <a:r>
              <a:rPr lang="en-US" b="1" dirty="0"/>
              <a:t> management </a:t>
            </a:r>
            <a:endParaRPr lang="en-US" dirty="0"/>
          </a:p>
          <a:p>
            <a:r>
              <a:rPr lang="en-US" dirty="0"/>
              <a:t> A. DISCIPLINE MANAGERIALE  (20%)</a:t>
            </a:r>
          </a:p>
          <a:p>
            <a:r>
              <a:rPr lang="en-US" dirty="0"/>
              <a:t> </a:t>
            </a:r>
            <a:r>
              <a:rPr lang="en-US" dirty="0" err="1"/>
              <a:t>M</a:t>
            </a:r>
            <a:r>
              <a:rPr lang="en-US" dirty="0" err="1" smtClean="0"/>
              <a:t>anagementul</a:t>
            </a:r>
            <a:r>
              <a:rPr lang="en-US" dirty="0" smtClean="0"/>
              <a:t> </a:t>
            </a:r>
            <a:r>
              <a:rPr lang="en-US" dirty="0" err="1"/>
              <a:t>cercetării</a:t>
            </a:r>
            <a:r>
              <a:rPr lang="en-US" dirty="0"/>
              <a:t> - </a:t>
            </a:r>
            <a:r>
              <a:rPr lang="en-US" dirty="0" err="1"/>
              <a:t>dezvoltării</a:t>
            </a:r>
            <a:r>
              <a:rPr lang="en-US" dirty="0"/>
              <a:t>,</a:t>
            </a:r>
          </a:p>
          <a:p>
            <a:r>
              <a:rPr lang="en-US" dirty="0"/>
              <a:t> </a:t>
            </a:r>
            <a:r>
              <a:rPr lang="en-US" dirty="0" err="1"/>
              <a:t>M</a:t>
            </a:r>
            <a:r>
              <a:rPr lang="en-US" dirty="0" err="1" smtClean="0"/>
              <a:t>anagementul</a:t>
            </a:r>
            <a:r>
              <a:rPr lang="en-US" dirty="0" smtClean="0"/>
              <a:t> </a:t>
            </a:r>
            <a:r>
              <a:rPr lang="en-US" dirty="0" err="1"/>
              <a:t>inovării</a:t>
            </a:r>
            <a:r>
              <a:rPr lang="en-US" dirty="0"/>
              <a:t>, </a:t>
            </a:r>
          </a:p>
          <a:p>
            <a:r>
              <a:rPr lang="en-US" dirty="0" err="1"/>
              <a:t>M</a:t>
            </a:r>
            <a:r>
              <a:rPr lang="en-US" dirty="0" err="1" smtClean="0"/>
              <a:t>anagementul</a:t>
            </a:r>
            <a:r>
              <a:rPr lang="en-US" dirty="0" smtClean="0"/>
              <a:t> </a:t>
            </a:r>
            <a:r>
              <a:rPr lang="en-US" dirty="0" err="1"/>
              <a:t>mediului</a:t>
            </a:r>
            <a:r>
              <a:rPr lang="en-US" dirty="0"/>
              <a:t>,</a:t>
            </a:r>
          </a:p>
          <a:p>
            <a:r>
              <a:rPr lang="en-US" dirty="0"/>
              <a:t> </a:t>
            </a:r>
            <a:r>
              <a:rPr lang="en-US" dirty="0" err="1"/>
              <a:t>M</a:t>
            </a:r>
            <a:r>
              <a:rPr lang="en-US" dirty="0" err="1" smtClean="0"/>
              <a:t>anagementul</a:t>
            </a:r>
            <a:r>
              <a:rPr lang="en-US" dirty="0" smtClean="0"/>
              <a:t> </a:t>
            </a:r>
            <a:r>
              <a:rPr lang="en-US" dirty="0" err="1"/>
              <a:t>proiectelor</a:t>
            </a:r>
            <a:r>
              <a:rPr lang="en-US" dirty="0"/>
              <a:t>,</a:t>
            </a:r>
          </a:p>
          <a:p>
            <a:pPr lvl="0"/>
            <a:r>
              <a:rPr lang="en-US" dirty="0" err="1"/>
              <a:t>Managementul</a:t>
            </a:r>
            <a:r>
              <a:rPr lang="en-US" dirty="0"/>
              <a:t> </a:t>
            </a:r>
            <a:r>
              <a:rPr lang="en-US" dirty="0" err="1"/>
              <a:t>resurselor</a:t>
            </a:r>
            <a:r>
              <a:rPr lang="en-US" dirty="0"/>
              <a:t> </a:t>
            </a:r>
            <a:r>
              <a:rPr lang="en-US" dirty="0" err="1"/>
              <a:t>umane</a:t>
            </a:r>
            <a:r>
              <a:rPr lang="en-US" dirty="0"/>
              <a:t> </a:t>
            </a:r>
          </a:p>
          <a:p>
            <a:pPr lvl="0"/>
            <a:r>
              <a:rPr lang="en-US" dirty="0"/>
              <a:t>Management strategic </a:t>
            </a:r>
          </a:p>
          <a:p>
            <a:pPr lvl="0"/>
            <a:r>
              <a:rPr lang="en-US" dirty="0"/>
              <a:t>Management </a:t>
            </a:r>
            <a:r>
              <a:rPr lang="en-US" dirty="0" err="1"/>
              <a:t>financiar</a:t>
            </a:r>
            <a:r>
              <a:rPr lang="en-US" dirty="0"/>
              <a:t> </a:t>
            </a:r>
          </a:p>
          <a:p>
            <a:pPr lvl="0"/>
            <a:r>
              <a:rPr lang="en-US" dirty="0" err="1"/>
              <a:t>Cultură</a:t>
            </a:r>
            <a:r>
              <a:rPr lang="en-US" dirty="0"/>
              <a:t> </a:t>
            </a:r>
            <a:r>
              <a:rPr lang="en-US" dirty="0" err="1"/>
              <a:t>organizaţională</a:t>
            </a:r>
            <a:r>
              <a:rPr lang="en-US" dirty="0"/>
              <a:t> </a:t>
            </a:r>
          </a:p>
          <a:p>
            <a:pPr lvl="0"/>
            <a:r>
              <a:rPr lang="en-US" dirty="0" err="1"/>
              <a:t>Managementul</a:t>
            </a:r>
            <a:r>
              <a:rPr lang="en-US" dirty="0"/>
              <a:t> </a:t>
            </a:r>
            <a:r>
              <a:rPr lang="en-US" dirty="0" err="1"/>
              <a:t>informatiei</a:t>
            </a:r>
            <a:r>
              <a:rPr lang="en-US" dirty="0"/>
              <a:t> in </a:t>
            </a:r>
            <a:r>
              <a:rPr lang="en-US" dirty="0" err="1"/>
              <a:t>intreprinderi</a:t>
            </a:r>
            <a:r>
              <a:rPr lang="en-US" dirty="0"/>
              <a:t> </a:t>
            </a:r>
          </a:p>
          <a:p>
            <a:pPr lvl="0"/>
            <a:r>
              <a:rPr lang="en-US" dirty="0" err="1"/>
              <a:t>B.Marketing</a:t>
            </a:r>
            <a:r>
              <a:rPr lang="en-US" dirty="0"/>
              <a:t> (5 %)</a:t>
            </a:r>
          </a:p>
          <a:p>
            <a:pPr lvl="0"/>
            <a:r>
              <a:rPr lang="en-US" dirty="0"/>
              <a:t>Marketing </a:t>
            </a:r>
          </a:p>
          <a:p>
            <a:pPr lvl="0"/>
            <a:r>
              <a:rPr lang="en-US" dirty="0" err="1"/>
              <a:t>Modelare</a:t>
            </a:r>
            <a:r>
              <a:rPr lang="en-US" dirty="0"/>
              <a:t> </a:t>
            </a:r>
            <a:r>
              <a:rPr lang="en-US" dirty="0" err="1"/>
              <a:t>şi</a:t>
            </a:r>
            <a:r>
              <a:rPr lang="en-US" dirty="0"/>
              <a:t> </a:t>
            </a:r>
            <a:r>
              <a:rPr lang="en-US" dirty="0" err="1"/>
              <a:t>simulare</a:t>
            </a:r>
            <a:r>
              <a:rPr lang="en-US" dirty="0"/>
              <a:t> </a:t>
            </a:r>
          </a:p>
          <a:p>
            <a:pPr lvl="0"/>
            <a:r>
              <a:rPr lang="en-US" dirty="0" err="1"/>
              <a:t>Informatică</a:t>
            </a:r>
            <a:r>
              <a:rPr lang="en-US" dirty="0"/>
              <a:t> </a:t>
            </a:r>
            <a:r>
              <a:rPr lang="en-US" dirty="0" err="1"/>
              <a:t>managerială</a:t>
            </a:r>
            <a:r>
              <a:rPr lang="en-US" dirty="0"/>
              <a:t> </a:t>
            </a:r>
          </a:p>
          <a:p>
            <a:endParaRPr lang="en-US" dirty="0"/>
          </a:p>
        </p:txBody>
      </p:sp>
    </p:spTree>
    <p:extLst>
      <p:ext uri="{BB962C8B-B14F-4D97-AF65-F5344CB8AC3E}">
        <p14:creationId xmlns:p14="http://schemas.microsoft.com/office/powerpoint/2010/main" val="3942306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09182"/>
            <a:ext cx="7886700" cy="6523630"/>
          </a:xfrm>
        </p:spPr>
        <p:txBody>
          <a:bodyPr/>
          <a:lstStyle/>
          <a:p>
            <a:r>
              <a:rPr lang="en-US" dirty="0"/>
              <a:t>C. </a:t>
            </a:r>
            <a:r>
              <a:rPr lang="en-US" dirty="0" err="1"/>
              <a:t>Economie</a:t>
            </a:r>
            <a:r>
              <a:rPr lang="en-US" dirty="0"/>
              <a:t> (10 %)</a:t>
            </a:r>
          </a:p>
          <a:p>
            <a:r>
              <a:rPr lang="en-US" dirty="0" err="1"/>
              <a:t>Macroeconomie</a:t>
            </a:r>
            <a:r>
              <a:rPr lang="en-US" dirty="0"/>
              <a:t> </a:t>
            </a:r>
          </a:p>
          <a:p>
            <a:r>
              <a:rPr lang="en-US" dirty="0" err="1"/>
              <a:t>Microeconomie</a:t>
            </a:r>
            <a:r>
              <a:rPr lang="en-US" dirty="0"/>
              <a:t> </a:t>
            </a:r>
          </a:p>
          <a:p>
            <a:pPr lvl="0"/>
            <a:r>
              <a:rPr lang="en-US" dirty="0" err="1"/>
              <a:t>Finanţe</a:t>
            </a:r>
            <a:r>
              <a:rPr lang="en-US" dirty="0"/>
              <a:t> </a:t>
            </a:r>
            <a:r>
              <a:rPr lang="en-US" dirty="0" err="1"/>
              <a:t>şi</a:t>
            </a:r>
            <a:r>
              <a:rPr lang="en-US" dirty="0"/>
              <a:t> </a:t>
            </a:r>
            <a:r>
              <a:rPr lang="en-US" dirty="0" err="1"/>
              <a:t>creditare</a:t>
            </a:r>
            <a:r>
              <a:rPr lang="en-US" dirty="0"/>
              <a:t> (</a:t>
            </a:r>
            <a:r>
              <a:rPr lang="en-US" i="1" dirty="0" err="1"/>
              <a:t>sau</a:t>
            </a:r>
            <a:r>
              <a:rPr lang="en-US" i="1" dirty="0"/>
              <a:t> </a:t>
            </a:r>
            <a:r>
              <a:rPr lang="en-US" i="1" dirty="0" err="1"/>
              <a:t>denumiri</a:t>
            </a:r>
            <a:r>
              <a:rPr lang="en-US" i="1" dirty="0"/>
              <a:t> </a:t>
            </a:r>
            <a:r>
              <a:rPr lang="en-US" i="1" dirty="0" err="1"/>
              <a:t>echivalente</a:t>
            </a:r>
            <a:r>
              <a:rPr lang="en-US" dirty="0"/>
              <a:t>) </a:t>
            </a:r>
          </a:p>
          <a:p>
            <a:pPr lvl="0"/>
            <a:r>
              <a:rPr lang="en-US" dirty="0" err="1"/>
              <a:t>Contabilitate</a:t>
            </a:r>
            <a:r>
              <a:rPr lang="en-US" dirty="0"/>
              <a:t> </a:t>
            </a:r>
          </a:p>
          <a:p>
            <a:r>
              <a:rPr lang="en-US" dirty="0"/>
              <a:t>         D. </a:t>
            </a:r>
            <a:r>
              <a:rPr lang="en-US" dirty="0" err="1"/>
              <a:t>juridice</a:t>
            </a:r>
            <a:r>
              <a:rPr lang="en-US" dirty="0"/>
              <a:t> (10%)</a:t>
            </a:r>
          </a:p>
          <a:p>
            <a:pPr lvl="0"/>
            <a:r>
              <a:rPr lang="en-US" dirty="0" err="1"/>
              <a:t>Dreptul</a:t>
            </a:r>
            <a:r>
              <a:rPr lang="en-US" dirty="0"/>
              <a:t> </a:t>
            </a:r>
            <a:r>
              <a:rPr lang="en-US" dirty="0" err="1"/>
              <a:t>propietati</a:t>
            </a:r>
            <a:r>
              <a:rPr lang="en-US" dirty="0"/>
              <a:t> </a:t>
            </a:r>
            <a:r>
              <a:rPr lang="en-US" dirty="0" err="1"/>
              <a:t>intelectuale</a:t>
            </a:r>
            <a:r>
              <a:rPr lang="en-US" dirty="0"/>
              <a:t> </a:t>
            </a:r>
          </a:p>
          <a:p>
            <a:pPr lvl="0"/>
            <a:r>
              <a:rPr lang="en-US" dirty="0" err="1"/>
              <a:t>Codul</a:t>
            </a:r>
            <a:r>
              <a:rPr lang="en-US" dirty="0"/>
              <a:t> fiscal </a:t>
            </a:r>
          </a:p>
          <a:p>
            <a:pPr lvl="0"/>
            <a:r>
              <a:rPr lang="en-US" dirty="0" err="1"/>
              <a:t>Dreptul</a:t>
            </a:r>
            <a:r>
              <a:rPr lang="en-US" dirty="0"/>
              <a:t> </a:t>
            </a:r>
            <a:r>
              <a:rPr lang="en-US" dirty="0" err="1"/>
              <a:t>muncii</a:t>
            </a:r>
            <a:r>
              <a:rPr lang="en-US" dirty="0"/>
              <a:t>  </a:t>
            </a:r>
          </a:p>
          <a:p>
            <a:pPr lvl="0"/>
            <a:r>
              <a:rPr lang="en-US" dirty="0" err="1"/>
              <a:t>Codul</a:t>
            </a:r>
            <a:r>
              <a:rPr lang="en-US" dirty="0"/>
              <a:t> penal </a:t>
            </a:r>
          </a:p>
          <a:p>
            <a:r>
              <a:rPr lang="en-US" dirty="0"/>
              <a:t>E</a:t>
            </a:r>
            <a:r>
              <a:rPr lang="en-US" dirty="0" smtClean="0"/>
              <a:t>.    IT </a:t>
            </a:r>
            <a:r>
              <a:rPr lang="en-US" dirty="0"/>
              <a:t>(5%)</a:t>
            </a:r>
          </a:p>
          <a:p>
            <a:r>
              <a:rPr lang="en-US" dirty="0" err="1"/>
              <a:t>Programe</a:t>
            </a:r>
            <a:r>
              <a:rPr lang="en-US" dirty="0"/>
              <a:t> de </a:t>
            </a:r>
            <a:r>
              <a:rPr lang="en-US" dirty="0" err="1"/>
              <a:t>calcul</a:t>
            </a:r>
            <a:r>
              <a:rPr lang="en-US" dirty="0"/>
              <a:t> </a:t>
            </a:r>
          </a:p>
          <a:p>
            <a:endParaRPr lang="en-US" dirty="0"/>
          </a:p>
        </p:txBody>
      </p:sp>
    </p:spTree>
    <p:extLst>
      <p:ext uri="{BB962C8B-B14F-4D97-AF65-F5344CB8AC3E}">
        <p14:creationId xmlns:p14="http://schemas.microsoft.com/office/powerpoint/2010/main" val="3550987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77420"/>
            <a:ext cx="7886700" cy="6428095"/>
          </a:xfrm>
        </p:spPr>
        <p:txBody>
          <a:bodyPr/>
          <a:lstStyle/>
          <a:p>
            <a:r>
              <a:rPr lang="en-US" i="1" dirty="0"/>
              <a:t>Se </a:t>
            </a:r>
            <a:r>
              <a:rPr lang="en-US" i="1" dirty="0" err="1"/>
              <a:t>recomandă</a:t>
            </a:r>
            <a:r>
              <a:rPr lang="en-US" i="1" dirty="0"/>
              <a:t> ca </a:t>
            </a:r>
            <a:r>
              <a:rPr lang="en-US" b="1" i="1" dirty="0" err="1"/>
              <a:t>disciplinele</a:t>
            </a:r>
            <a:r>
              <a:rPr lang="en-US" b="1" i="1" dirty="0"/>
              <a:t> de </a:t>
            </a:r>
            <a:r>
              <a:rPr lang="en-US" b="1" i="1" dirty="0" err="1"/>
              <a:t>specialitate</a:t>
            </a:r>
            <a:r>
              <a:rPr lang="en-US" b="1" i="1" dirty="0"/>
              <a:t> (25%)</a:t>
            </a:r>
            <a:r>
              <a:rPr lang="en-US" i="1" dirty="0"/>
              <a:t> </a:t>
            </a:r>
            <a:r>
              <a:rPr lang="en-US" i="1" dirty="0" err="1"/>
              <a:t>să</a:t>
            </a:r>
            <a:r>
              <a:rPr lang="en-US" i="1" dirty="0"/>
              <a:t> </a:t>
            </a:r>
            <a:r>
              <a:rPr lang="en-US" i="1" dirty="0" err="1"/>
              <a:t>respecte</a:t>
            </a:r>
            <a:r>
              <a:rPr lang="en-US" i="1" dirty="0"/>
              <a:t> </a:t>
            </a:r>
            <a:r>
              <a:rPr lang="en-US" i="1" dirty="0" err="1"/>
              <a:t>următoarele</a:t>
            </a:r>
            <a:r>
              <a:rPr lang="en-US" i="1" dirty="0"/>
              <a:t> </a:t>
            </a:r>
            <a:r>
              <a:rPr lang="en-US" i="1" dirty="0" err="1"/>
              <a:t>proporţii</a:t>
            </a:r>
            <a:r>
              <a:rPr lang="en-US" dirty="0"/>
              <a:t>: </a:t>
            </a:r>
          </a:p>
          <a:p>
            <a:pPr lvl="0"/>
            <a:r>
              <a:rPr lang="en-US" dirty="0"/>
              <a:t>55% – </a:t>
            </a:r>
            <a:r>
              <a:rPr lang="en-US" dirty="0" err="1"/>
              <a:t>ştiinţe</a:t>
            </a:r>
            <a:r>
              <a:rPr lang="en-US" dirty="0"/>
              <a:t> </a:t>
            </a:r>
            <a:r>
              <a:rPr lang="en-US" dirty="0" err="1"/>
              <a:t>inginereştii</a:t>
            </a:r>
            <a:r>
              <a:rPr lang="en-US" dirty="0"/>
              <a:t>, </a:t>
            </a:r>
            <a:r>
              <a:rPr lang="en-US" dirty="0" smtClean="0"/>
              <a:t>&gt;&gt;&gt;&gt;&gt;&gt;&gt;TEHNICE </a:t>
            </a:r>
            <a:r>
              <a:rPr lang="en-US" dirty="0"/>
              <a:t>-50%</a:t>
            </a:r>
          </a:p>
          <a:p>
            <a:pPr lvl="0"/>
            <a:r>
              <a:rPr lang="en-US" dirty="0"/>
              <a:t>40% – </a:t>
            </a:r>
            <a:r>
              <a:rPr lang="en-US" dirty="0" err="1"/>
              <a:t>ştiinţe</a:t>
            </a:r>
            <a:r>
              <a:rPr lang="en-US" dirty="0"/>
              <a:t> </a:t>
            </a:r>
            <a:r>
              <a:rPr lang="en-US" dirty="0" err="1"/>
              <a:t>economice</a:t>
            </a:r>
            <a:r>
              <a:rPr lang="en-US" dirty="0" smtClean="0"/>
              <a:t>, </a:t>
            </a:r>
            <a:r>
              <a:rPr lang="en-US" dirty="0" err="1" smtClean="0"/>
              <a:t>afaceri</a:t>
            </a:r>
            <a:r>
              <a:rPr lang="en-US" dirty="0" smtClean="0"/>
              <a:t> </a:t>
            </a:r>
            <a:r>
              <a:rPr lang="en-US" dirty="0" err="1" smtClean="0"/>
              <a:t>si</a:t>
            </a:r>
            <a:r>
              <a:rPr lang="en-US" dirty="0" smtClean="0"/>
              <a:t> </a:t>
            </a:r>
            <a:r>
              <a:rPr lang="en-US" dirty="0" err="1" smtClean="0"/>
              <a:t>administrare</a:t>
            </a:r>
            <a:r>
              <a:rPr lang="en-US" dirty="0" smtClean="0"/>
              <a:t> &gt;&gt;</a:t>
            </a:r>
          </a:p>
          <a:p>
            <a:pPr marL="0" lvl="0" indent="0">
              <a:buNone/>
            </a:pPr>
            <a:r>
              <a:rPr lang="en-US" dirty="0"/>
              <a:t> </a:t>
            </a:r>
            <a:r>
              <a:rPr lang="en-US" dirty="0" smtClean="0"/>
              <a:t>       -Management </a:t>
            </a:r>
            <a:r>
              <a:rPr lang="en-US" dirty="0"/>
              <a:t>– 20%</a:t>
            </a:r>
          </a:p>
          <a:p>
            <a:pPr marL="0" indent="0">
              <a:buNone/>
            </a:pPr>
            <a:r>
              <a:rPr lang="en-US" dirty="0"/>
              <a:t>      </a:t>
            </a:r>
            <a:r>
              <a:rPr lang="en-US" dirty="0" smtClean="0"/>
              <a:t>  -</a:t>
            </a:r>
            <a:r>
              <a:rPr lang="en-US" dirty="0" err="1" smtClean="0"/>
              <a:t>economie</a:t>
            </a:r>
            <a:r>
              <a:rPr lang="en-US" dirty="0" smtClean="0"/>
              <a:t> </a:t>
            </a:r>
            <a:r>
              <a:rPr lang="en-US" dirty="0"/>
              <a:t>-15</a:t>
            </a:r>
            <a:r>
              <a:rPr lang="en-US" dirty="0" smtClean="0"/>
              <a:t>%</a:t>
            </a:r>
          </a:p>
          <a:p>
            <a:pPr marL="0" indent="0">
              <a:buNone/>
            </a:pPr>
            <a:r>
              <a:rPr lang="en-US" dirty="0"/>
              <a:t> </a:t>
            </a:r>
            <a:r>
              <a:rPr lang="en-US" dirty="0" smtClean="0"/>
              <a:t>       -marketing </a:t>
            </a:r>
            <a:r>
              <a:rPr lang="en-US" dirty="0"/>
              <a:t>- 5 % </a:t>
            </a:r>
          </a:p>
          <a:p>
            <a:pPr lvl="0"/>
            <a:r>
              <a:rPr lang="en-US" dirty="0"/>
              <a:t>10% – </a:t>
            </a:r>
            <a:r>
              <a:rPr lang="en-US" dirty="0" err="1"/>
              <a:t>ştiinţe</a:t>
            </a:r>
            <a:r>
              <a:rPr lang="en-US" dirty="0"/>
              <a:t> </a:t>
            </a:r>
            <a:r>
              <a:rPr lang="en-US" dirty="0" err="1"/>
              <a:t>juridice</a:t>
            </a:r>
            <a:r>
              <a:rPr lang="en-US" dirty="0"/>
              <a:t> </a:t>
            </a:r>
          </a:p>
          <a:p>
            <a:endParaRPr lang="en-US" dirty="0"/>
          </a:p>
        </p:txBody>
      </p:sp>
    </p:spTree>
    <p:extLst>
      <p:ext uri="{BB962C8B-B14F-4D97-AF65-F5344CB8AC3E}">
        <p14:creationId xmlns:p14="http://schemas.microsoft.com/office/powerpoint/2010/main" val="3624061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22830"/>
            <a:ext cx="7886700" cy="6414448"/>
          </a:xfrm>
        </p:spPr>
        <p:txBody>
          <a:bodyPr/>
          <a:lstStyle/>
          <a:p>
            <a:r>
              <a:rPr lang="en-US" b="1" dirty="0"/>
              <a:t>V. Discipline de </a:t>
            </a:r>
            <a:r>
              <a:rPr lang="en-US" b="1" dirty="0" err="1"/>
              <a:t>specialitate</a:t>
            </a:r>
            <a:r>
              <a:rPr lang="en-US" b="1" dirty="0"/>
              <a:t> (15%)</a:t>
            </a:r>
            <a:endParaRPr lang="en-US" dirty="0"/>
          </a:p>
          <a:p>
            <a:r>
              <a:rPr lang="en-US" b="1" dirty="0"/>
              <a:t> </a:t>
            </a:r>
            <a:r>
              <a:rPr lang="en-US" dirty="0"/>
              <a:t>              A.  Management (20%)</a:t>
            </a:r>
          </a:p>
          <a:p>
            <a:r>
              <a:rPr lang="en-US" dirty="0" err="1"/>
              <a:t>managementul</a:t>
            </a:r>
            <a:r>
              <a:rPr lang="en-US" dirty="0"/>
              <a:t> </a:t>
            </a:r>
            <a:r>
              <a:rPr lang="en-US" dirty="0" err="1"/>
              <a:t>mentenanţei</a:t>
            </a:r>
            <a:r>
              <a:rPr lang="en-US" dirty="0"/>
              <a:t> </a:t>
            </a:r>
          </a:p>
          <a:p>
            <a:r>
              <a:rPr lang="en-US" dirty="0" err="1"/>
              <a:t>managementul</a:t>
            </a:r>
            <a:r>
              <a:rPr lang="en-US" dirty="0"/>
              <a:t>  </a:t>
            </a:r>
            <a:r>
              <a:rPr lang="en-US" dirty="0" err="1"/>
              <a:t>activităţilor</a:t>
            </a:r>
            <a:r>
              <a:rPr lang="en-US" dirty="0"/>
              <a:t> de </a:t>
            </a:r>
            <a:r>
              <a:rPr lang="en-US" dirty="0" err="1"/>
              <a:t>logistică</a:t>
            </a:r>
            <a:endParaRPr lang="en-US" dirty="0"/>
          </a:p>
          <a:p>
            <a:r>
              <a:rPr lang="en-US" dirty="0" err="1"/>
              <a:t>Managementul</a:t>
            </a:r>
            <a:r>
              <a:rPr lang="en-US" dirty="0"/>
              <a:t> </a:t>
            </a:r>
            <a:r>
              <a:rPr lang="en-US" dirty="0" err="1"/>
              <a:t>calităţii</a:t>
            </a:r>
            <a:r>
              <a:rPr lang="en-US" dirty="0"/>
              <a:t> </a:t>
            </a:r>
          </a:p>
          <a:p>
            <a:r>
              <a:rPr lang="en-US" dirty="0" err="1"/>
              <a:t>Managementul</a:t>
            </a:r>
            <a:r>
              <a:rPr lang="en-US" dirty="0"/>
              <a:t> </a:t>
            </a:r>
            <a:r>
              <a:rPr lang="en-US" dirty="0" err="1"/>
              <a:t>producţiei</a:t>
            </a:r>
            <a:r>
              <a:rPr lang="en-US" dirty="0"/>
              <a:t> </a:t>
            </a:r>
          </a:p>
          <a:p>
            <a:r>
              <a:rPr lang="en-US" dirty="0"/>
              <a:t>Management international</a:t>
            </a:r>
          </a:p>
          <a:p>
            <a:pPr lvl="0"/>
            <a:r>
              <a:rPr lang="en-US" dirty="0" err="1"/>
              <a:t>Comunicare</a:t>
            </a:r>
            <a:r>
              <a:rPr lang="en-US" dirty="0"/>
              <a:t> </a:t>
            </a:r>
            <a:r>
              <a:rPr lang="en-US" dirty="0" err="1"/>
              <a:t>manageriala</a:t>
            </a:r>
            <a:endParaRPr lang="en-US" dirty="0"/>
          </a:p>
          <a:p>
            <a:r>
              <a:rPr lang="en-US" dirty="0"/>
              <a:t>B. Marketing (5%)</a:t>
            </a:r>
          </a:p>
          <a:p>
            <a:r>
              <a:rPr lang="en-US" dirty="0" err="1"/>
              <a:t>Logistica</a:t>
            </a:r>
            <a:r>
              <a:rPr lang="en-US" dirty="0"/>
              <a:t> </a:t>
            </a:r>
          </a:p>
          <a:p>
            <a:r>
              <a:rPr lang="en-US" dirty="0" err="1"/>
              <a:t>Achizitii</a:t>
            </a:r>
            <a:endParaRPr lang="en-US" dirty="0"/>
          </a:p>
          <a:p>
            <a:r>
              <a:rPr lang="en-US" dirty="0" err="1"/>
              <a:t>Promovare</a:t>
            </a:r>
            <a:r>
              <a:rPr lang="en-US" dirty="0"/>
              <a:t> </a:t>
            </a:r>
          </a:p>
          <a:p>
            <a:endParaRPr lang="en-US" dirty="0"/>
          </a:p>
        </p:txBody>
      </p:sp>
    </p:spTree>
    <p:extLst>
      <p:ext uri="{BB962C8B-B14F-4D97-AF65-F5344CB8AC3E}">
        <p14:creationId xmlns:p14="http://schemas.microsoft.com/office/powerpoint/2010/main" val="714298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5003" y="160597"/>
            <a:ext cx="7886700" cy="6513157"/>
          </a:xfrm>
        </p:spPr>
        <p:txBody>
          <a:bodyPr/>
          <a:lstStyle/>
          <a:p>
            <a:r>
              <a:rPr lang="en-US" dirty="0"/>
              <a:t>C. </a:t>
            </a:r>
            <a:r>
              <a:rPr lang="en-US" dirty="0" err="1"/>
              <a:t>Economie</a:t>
            </a:r>
            <a:r>
              <a:rPr lang="en-US" dirty="0"/>
              <a:t> (15%)</a:t>
            </a:r>
          </a:p>
          <a:p>
            <a:pPr lvl="0"/>
            <a:r>
              <a:rPr lang="en-US" dirty="0" err="1"/>
              <a:t>Analiza</a:t>
            </a:r>
            <a:r>
              <a:rPr lang="en-US" dirty="0"/>
              <a:t> </a:t>
            </a:r>
            <a:r>
              <a:rPr lang="en-US" dirty="0" err="1"/>
              <a:t>economică-financiară</a:t>
            </a:r>
            <a:r>
              <a:rPr lang="en-US" dirty="0"/>
              <a:t> </a:t>
            </a:r>
          </a:p>
          <a:p>
            <a:pPr lvl="0"/>
            <a:r>
              <a:rPr lang="en-US" dirty="0" err="1"/>
              <a:t>Ergonomie</a:t>
            </a:r>
            <a:r>
              <a:rPr lang="en-US" dirty="0"/>
              <a:t> </a:t>
            </a:r>
          </a:p>
          <a:p>
            <a:pPr lvl="0"/>
            <a:r>
              <a:rPr lang="en-US" dirty="0"/>
              <a:t>Burse de </a:t>
            </a:r>
            <a:r>
              <a:rPr lang="en-US" dirty="0" err="1"/>
              <a:t>mărfuri</a:t>
            </a:r>
            <a:r>
              <a:rPr lang="en-US" dirty="0"/>
              <a:t> </a:t>
            </a:r>
            <a:r>
              <a:rPr lang="en-US" dirty="0" err="1"/>
              <a:t>şi</a:t>
            </a:r>
            <a:r>
              <a:rPr lang="en-US" dirty="0"/>
              <a:t> </a:t>
            </a:r>
            <a:r>
              <a:rPr lang="en-US" dirty="0" err="1"/>
              <a:t>valori</a:t>
            </a:r>
            <a:r>
              <a:rPr lang="en-US" dirty="0"/>
              <a:t> </a:t>
            </a:r>
            <a:endParaRPr lang="en-US" dirty="0" smtClean="0"/>
          </a:p>
          <a:p>
            <a:pPr lvl="0"/>
            <a:r>
              <a:rPr lang="en-US" dirty="0" err="1" smtClean="0"/>
              <a:t>Statistica</a:t>
            </a:r>
            <a:r>
              <a:rPr lang="en-US" dirty="0" smtClean="0"/>
              <a:t> </a:t>
            </a:r>
            <a:r>
              <a:rPr lang="en-US" dirty="0" err="1" smtClean="0"/>
              <a:t>aplicata</a:t>
            </a:r>
            <a:r>
              <a:rPr lang="en-US" dirty="0" smtClean="0"/>
              <a:t> in </a:t>
            </a:r>
            <a:r>
              <a:rPr lang="en-US" dirty="0" err="1" smtClean="0"/>
              <a:t>domeniu</a:t>
            </a:r>
            <a:r>
              <a:rPr lang="en-US" dirty="0" smtClean="0"/>
              <a:t> </a:t>
            </a:r>
            <a:endParaRPr lang="en-US" dirty="0"/>
          </a:p>
          <a:p>
            <a:r>
              <a:rPr lang="en-US" dirty="0"/>
              <a:t>D, </a:t>
            </a:r>
            <a:r>
              <a:rPr lang="en-US" dirty="0" err="1"/>
              <a:t>juridice</a:t>
            </a:r>
            <a:r>
              <a:rPr lang="en-US" dirty="0"/>
              <a:t> (10%)</a:t>
            </a:r>
          </a:p>
          <a:p>
            <a:pPr lvl="0"/>
            <a:r>
              <a:rPr lang="en-US" dirty="0" err="1"/>
              <a:t>Legislaţie</a:t>
            </a:r>
            <a:r>
              <a:rPr lang="en-US" dirty="0"/>
              <a:t> </a:t>
            </a:r>
            <a:r>
              <a:rPr lang="en-US" dirty="0" err="1"/>
              <a:t>economică</a:t>
            </a:r>
            <a:r>
              <a:rPr lang="en-US" dirty="0"/>
              <a:t> </a:t>
            </a:r>
          </a:p>
          <a:p>
            <a:pPr lvl="0"/>
            <a:r>
              <a:rPr lang="en-US" dirty="0" err="1"/>
              <a:t>Legislatie</a:t>
            </a:r>
            <a:r>
              <a:rPr lang="en-US" dirty="0"/>
              <a:t>  </a:t>
            </a:r>
            <a:r>
              <a:rPr lang="en-US" dirty="0" err="1"/>
              <a:t>comercială</a:t>
            </a:r>
            <a:r>
              <a:rPr lang="en-US" dirty="0"/>
              <a:t> </a:t>
            </a:r>
          </a:p>
          <a:p>
            <a:pPr lvl="0"/>
            <a:r>
              <a:rPr lang="en-US" dirty="0" err="1"/>
              <a:t>Legislatie</a:t>
            </a:r>
            <a:r>
              <a:rPr lang="en-US" dirty="0"/>
              <a:t> de </a:t>
            </a:r>
            <a:r>
              <a:rPr lang="en-US" dirty="0" err="1"/>
              <a:t>specialitate</a:t>
            </a:r>
            <a:r>
              <a:rPr lang="en-US" dirty="0"/>
              <a:t> </a:t>
            </a:r>
          </a:p>
          <a:p>
            <a:pPr marL="0" indent="0">
              <a:buNone/>
            </a:pPr>
            <a:r>
              <a:rPr lang="en-US" dirty="0"/>
              <a:t> </a:t>
            </a:r>
          </a:p>
          <a:p>
            <a:endParaRPr lang="en-US" dirty="0"/>
          </a:p>
        </p:txBody>
      </p:sp>
    </p:spTree>
    <p:extLst>
      <p:ext uri="{BB962C8B-B14F-4D97-AF65-F5344CB8AC3E}">
        <p14:creationId xmlns:p14="http://schemas.microsoft.com/office/powerpoint/2010/main" val="2081716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77421"/>
            <a:ext cx="7886700" cy="6523630"/>
          </a:xfrm>
        </p:spPr>
        <p:txBody>
          <a:bodyPr>
            <a:normAutofit fontScale="85000" lnSpcReduction="20000"/>
          </a:bodyPr>
          <a:lstStyle/>
          <a:p>
            <a:r>
              <a:rPr lang="en-US" b="1" dirty="0" err="1"/>
              <a:t>Pentru</a:t>
            </a:r>
            <a:r>
              <a:rPr lang="en-US" b="1" dirty="0"/>
              <a:t> </a:t>
            </a:r>
            <a:r>
              <a:rPr lang="en-US" b="1" dirty="0" err="1"/>
              <a:t>inginerie</a:t>
            </a:r>
            <a:r>
              <a:rPr lang="en-US" b="1" dirty="0"/>
              <a:t> </a:t>
            </a:r>
            <a:r>
              <a:rPr lang="en-US" b="1" dirty="0" err="1"/>
              <a:t>economica</a:t>
            </a:r>
            <a:r>
              <a:rPr lang="en-US" b="1" dirty="0"/>
              <a:t> in </a:t>
            </a:r>
            <a:r>
              <a:rPr lang="en-US" b="1" dirty="0" err="1"/>
              <a:t>constructii</a:t>
            </a:r>
            <a:r>
              <a:rPr lang="en-US" dirty="0"/>
              <a:t> se </a:t>
            </a:r>
            <a:r>
              <a:rPr lang="en-US" dirty="0" err="1"/>
              <a:t>adauga</a:t>
            </a:r>
            <a:r>
              <a:rPr lang="en-US" dirty="0"/>
              <a:t> :</a:t>
            </a:r>
          </a:p>
          <a:p>
            <a:r>
              <a:rPr lang="en-US" dirty="0"/>
              <a:t>I. la </a:t>
            </a:r>
            <a:r>
              <a:rPr lang="en-US" dirty="0" err="1"/>
              <a:t>disciplne</a:t>
            </a:r>
            <a:r>
              <a:rPr lang="en-US" dirty="0"/>
              <a:t> din </a:t>
            </a:r>
            <a:r>
              <a:rPr lang="en-US" dirty="0" err="1"/>
              <a:t>Domeniu</a:t>
            </a:r>
            <a:r>
              <a:rPr lang="en-US" dirty="0"/>
              <a:t> (45%) :</a:t>
            </a:r>
          </a:p>
          <a:p>
            <a:pPr lvl="0"/>
            <a:r>
              <a:rPr lang="en-US" dirty="0" err="1"/>
              <a:t>Mecanică</a:t>
            </a:r>
            <a:r>
              <a:rPr lang="en-US" dirty="0"/>
              <a:t> </a:t>
            </a:r>
          </a:p>
          <a:p>
            <a:pPr lvl="0"/>
            <a:r>
              <a:rPr lang="en-US" dirty="0" err="1"/>
              <a:t>Rezistenţa</a:t>
            </a:r>
            <a:r>
              <a:rPr lang="en-US" dirty="0"/>
              <a:t> </a:t>
            </a:r>
            <a:r>
              <a:rPr lang="en-US" dirty="0" err="1"/>
              <a:t>materialelor</a:t>
            </a:r>
            <a:r>
              <a:rPr lang="en-US" dirty="0"/>
              <a:t> </a:t>
            </a:r>
          </a:p>
          <a:p>
            <a:pPr lvl="0"/>
            <a:r>
              <a:rPr lang="en-US" dirty="0" err="1"/>
              <a:t>Statica</a:t>
            </a:r>
            <a:r>
              <a:rPr lang="en-US" dirty="0"/>
              <a:t> </a:t>
            </a:r>
            <a:r>
              <a:rPr lang="en-US" dirty="0" err="1"/>
              <a:t>construcţiilor</a:t>
            </a:r>
            <a:r>
              <a:rPr lang="en-US" dirty="0"/>
              <a:t> </a:t>
            </a:r>
          </a:p>
          <a:p>
            <a:pPr lvl="0"/>
            <a:r>
              <a:rPr lang="en-US" dirty="0" err="1"/>
              <a:t>Geotehnică</a:t>
            </a:r>
            <a:r>
              <a:rPr lang="en-US" dirty="0"/>
              <a:t> </a:t>
            </a:r>
          </a:p>
          <a:p>
            <a:pPr lvl="0"/>
            <a:r>
              <a:rPr lang="en-US" dirty="0" err="1"/>
              <a:t>Tehnologia</a:t>
            </a:r>
            <a:r>
              <a:rPr lang="en-US" dirty="0"/>
              <a:t> </a:t>
            </a:r>
            <a:r>
              <a:rPr lang="en-US" dirty="0" err="1"/>
              <a:t>Betonului</a:t>
            </a:r>
            <a:r>
              <a:rPr lang="en-US" dirty="0"/>
              <a:t> (</a:t>
            </a:r>
            <a:r>
              <a:rPr lang="en-US" i="1" dirty="0" err="1"/>
              <a:t>sau</a:t>
            </a:r>
            <a:r>
              <a:rPr lang="en-US" i="1" dirty="0"/>
              <a:t> </a:t>
            </a:r>
            <a:r>
              <a:rPr lang="en-US" i="1" dirty="0" err="1"/>
              <a:t>denumiri</a:t>
            </a:r>
            <a:r>
              <a:rPr lang="en-US" i="1" dirty="0"/>
              <a:t> </a:t>
            </a:r>
            <a:r>
              <a:rPr lang="en-US" i="1" dirty="0" err="1"/>
              <a:t>echivalente</a:t>
            </a:r>
            <a:r>
              <a:rPr lang="en-US" dirty="0"/>
              <a:t>) </a:t>
            </a:r>
          </a:p>
          <a:p>
            <a:pPr lvl="0"/>
            <a:r>
              <a:rPr lang="en-US" dirty="0" err="1"/>
              <a:t>Materiale</a:t>
            </a:r>
            <a:r>
              <a:rPr lang="en-US" dirty="0"/>
              <a:t> de </a:t>
            </a:r>
            <a:r>
              <a:rPr lang="en-US" dirty="0" err="1"/>
              <a:t>construcţii</a:t>
            </a:r>
            <a:r>
              <a:rPr lang="en-US" dirty="0"/>
              <a:t> </a:t>
            </a:r>
            <a:r>
              <a:rPr lang="en-US" dirty="0" err="1"/>
              <a:t>sau</a:t>
            </a:r>
            <a:r>
              <a:rPr lang="en-US" dirty="0"/>
              <a:t> </a:t>
            </a:r>
            <a:r>
              <a:rPr lang="en-US" dirty="0" err="1"/>
              <a:t>Tehnica</a:t>
            </a:r>
            <a:r>
              <a:rPr lang="en-US" dirty="0"/>
              <a:t> </a:t>
            </a:r>
            <a:r>
              <a:rPr lang="en-US" dirty="0" err="1"/>
              <a:t>materialelor</a:t>
            </a:r>
            <a:r>
              <a:rPr lang="en-US" dirty="0"/>
              <a:t> </a:t>
            </a:r>
          </a:p>
          <a:p>
            <a:pPr lvl="0"/>
            <a:r>
              <a:rPr lang="en-US" dirty="0" err="1"/>
              <a:t>Inginerie</a:t>
            </a:r>
            <a:r>
              <a:rPr lang="en-US" dirty="0"/>
              <a:t> </a:t>
            </a:r>
            <a:r>
              <a:rPr lang="en-US" dirty="0" err="1"/>
              <a:t>seismică</a:t>
            </a:r>
            <a:r>
              <a:rPr lang="en-US" dirty="0"/>
              <a:t> (</a:t>
            </a:r>
            <a:r>
              <a:rPr lang="en-US" i="1" dirty="0" err="1"/>
              <a:t>sau</a:t>
            </a:r>
            <a:r>
              <a:rPr lang="en-US" i="1" dirty="0"/>
              <a:t> </a:t>
            </a:r>
            <a:r>
              <a:rPr lang="en-US" i="1" dirty="0" err="1"/>
              <a:t>denumiri</a:t>
            </a:r>
            <a:r>
              <a:rPr lang="en-US" i="1" dirty="0"/>
              <a:t> </a:t>
            </a:r>
            <a:r>
              <a:rPr lang="en-US" i="1" dirty="0" err="1"/>
              <a:t>echivalente</a:t>
            </a:r>
            <a:r>
              <a:rPr lang="en-US" dirty="0"/>
              <a:t>) </a:t>
            </a:r>
          </a:p>
          <a:p>
            <a:pPr lvl="0"/>
            <a:r>
              <a:rPr lang="en-US" dirty="0" err="1"/>
              <a:t>Asigurarea</a:t>
            </a:r>
            <a:r>
              <a:rPr lang="en-US" dirty="0"/>
              <a:t>  </a:t>
            </a:r>
            <a:r>
              <a:rPr lang="en-US" dirty="0" err="1"/>
              <a:t>calităţii</a:t>
            </a:r>
            <a:r>
              <a:rPr lang="en-US" dirty="0"/>
              <a:t> (</a:t>
            </a:r>
            <a:r>
              <a:rPr lang="en-US" i="1" dirty="0" err="1"/>
              <a:t>sau</a:t>
            </a:r>
            <a:r>
              <a:rPr lang="en-US" i="1" dirty="0"/>
              <a:t> </a:t>
            </a:r>
            <a:r>
              <a:rPr lang="en-US" i="1" dirty="0" err="1"/>
              <a:t>denumiri</a:t>
            </a:r>
            <a:r>
              <a:rPr lang="en-US" i="1" dirty="0"/>
              <a:t> </a:t>
            </a:r>
            <a:r>
              <a:rPr lang="en-US" i="1" dirty="0" err="1"/>
              <a:t>echivalente</a:t>
            </a:r>
            <a:r>
              <a:rPr lang="en-US" dirty="0"/>
              <a:t>) </a:t>
            </a:r>
          </a:p>
          <a:p>
            <a:pPr lvl="0"/>
            <a:r>
              <a:rPr lang="en-US" dirty="0" err="1"/>
              <a:t>Structuri</a:t>
            </a:r>
            <a:r>
              <a:rPr lang="en-US" dirty="0"/>
              <a:t> din </a:t>
            </a:r>
            <a:r>
              <a:rPr lang="en-US" dirty="0" err="1"/>
              <a:t>lemn</a:t>
            </a:r>
            <a:r>
              <a:rPr lang="en-US" dirty="0"/>
              <a:t> ,</a:t>
            </a:r>
            <a:r>
              <a:rPr lang="en-US" dirty="0" err="1"/>
              <a:t>beton</a:t>
            </a:r>
            <a:r>
              <a:rPr lang="en-US" dirty="0"/>
              <a:t> ,metal </a:t>
            </a:r>
          </a:p>
          <a:p>
            <a:pPr lvl="0"/>
            <a:r>
              <a:rPr lang="en-US" dirty="0" err="1"/>
              <a:t>Tehologia</a:t>
            </a:r>
            <a:r>
              <a:rPr lang="en-US" dirty="0"/>
              <a:t> </a:t>
            </a:r>
            <a:r>
              <a:rPr lang="en-US" dirty="0" err="1"/>
              <a:t>constructiilor</a:t>
            </a:r>
            <a:r>
              <a:rPr lang="en-US" dirty="0"/>
              <a:t> </a:t>
            </a:r>
          </a:p>
          <a:p>
            <a:pPr lvl="0"/>
            <a:r>
              <a:rPr lang="en-US" dirty="0" err="1"/>
              <a:t>Tehnologia</a:t>
            </a:r>
            <a:r>
              <a:rPr lang="en-US" dirty="0"/>
              <a:t> </a:t>
            </a:r>
            <a:r>
              <a:rPr lang="en-US" dirty="0" err="1"/>
              <a:t>instalatiilor</a:t>
            </a:r>
            <a:r>
              <a:rPr lang="en-US" dirty="0"/>
              <a:t> </a:t>
            </a:r>
          </a:p>
          <a:p>
            <a:pPr lvl="0"/>
            <a:r>
              <a:rPr lang="en-US" dirty="0" err="1"/>
              <a:t>Siguranta</a:t>
            </a:r>
            <a:r>
              <a:rPr lang="en-US" dirty="0"/>
              <a:t> </a:t>
            </a:r>
            <a:r>
              <a:rPr lang="en-US" dirty="0" err="1"/>
              <a:t>personalului</a:t>
            </a:r>
            <a:r>
              <a:rPr lang="en-US" dirty="0"/>
              <a:t> in </a:t>
            </a:r>
            <a:r>
              <a:rPr lang="en-US" dirty="0" err="1"/>
              <a:t>constructii</a:t>
            </a:r>
            <a:r>
              <a:rPr lang="en-US" dirty="0"/>
              <a:t> </a:t>
            </a:r>
          </a:p>
          <a:p>
            <a:pPr lvl="0"/>
            <a:r>
              <a:rPr lang="en-US" dirty="0" err="1"/>
              <a:t>Standarde</a:t>
            </a:r>
            <a:r>
              <a:rPr lang="en-US" dirty="0"/>
              <a:t> in </a:t>
            </a:r>
            <a:r>
              <a:rPr lang="en-US" dirty="0" err="1"/>
              <a:t>constructii</a:t>
            </a:r>
            <a:r>
              <a:rPr lang="en-US" dirty="0"/>
              <a:t> </a:t>
            </a:r>
          </a:p>
          <a:p>
            <a:pPr lvl="0"/>
            <a:r>
              <a:rPr lang="en-US" dirty="0"/>
              <a:t>IT in </a:t>
            </a:r>
            <a:r>
              <a:rPr lang="en-US" dirty="0" err="1"/>
              <a:t>constructii</a:t>
            </a:r>
            <a:r>
              <a:rPr lang="en-US" dirty="0"/>
              <a:t> </a:t>
            </a:r>
          </a:p>
          <a:p>
            <a:pPr lvl="0"/>
            <a:r>
              <a:rPr lang="en-US" dirty="0" err="1"/>
              <a:t>Practică</a:t>
            </a:r>
            <a:r>
              <a:rPr lang="en-US" dirty="0"/>
              <a:t> in </a:t>
            </a:r>
            <a:r>
              <a:rPr lang="en-US" dirty="0" err="1"/>
              <a:t>constructii</a:t>
            </a:r>
            <a:r>
              <a:rPr lang="en-US" dirty="0"/>
              <a:t> </a:t>
            </a:r>
          </a:p>
          <a:p>
            <a:endParaRPr lang="en-US" dirty="0"/>
          </a:p>
        </p:txBody>
      </p:sp>
    </p:spTree>
    <p:extLst>
      <p:ext uri="{BB962C8B-B14F-4D97-AF65-F5344CB8AC3E}">
        <p14:creationId xmlns:p14="http://schemas.microsoft.com/office/powerpoint/2010/main" val="1820676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147" y="250830"/>
            <a:ext cx="8537331" cy="987421"/>
          </a:xfrm>
          <a:solidFill>
            <a:schemeClr val="accent6">
              <a:lumMod val="20000"/>
              <a:lumOff val="80000"/>
            </a:schemeClr>
          </a:solidFill>
        </p:spPr>
        <p:txBody>
          <a:bodyPr>
            <a:normAutofit fontScale="90000"/>
          </a:bodyPr>
          <a:lstStyle/>
          <a:p>
            <a:pPr algn="ctr"/>
            <a:r>
              <a:rPr lang="en-US" dirty="0" smtClean="0"/>
              <a:t>EDUCA</a:t>
            </a:r>
            <a:r>
              <a:rPr lang="ro-RO" dirty="0" smtClean="0"/>
              <a:t>Ţ</a:t>
            </a:r>
            <a:r>
              <a:rPr lang="en-US" dirty="0" smtClean="0"/>
              <a:t>I</a:t>
            </a:r>
            <a:r>
              <a:rPr lang="ro-RO" dirty="0" smtClean="0"/>
              <a:t>A</a:t>
            </a:r>
            <a:r>
              <a:rPr lang="en-US" dirty="0" smtClean="0"/>
              <a:t> </a:t>
            </a:r>
            <a:r>
              <a:rPr lang="ro-RO" dirty="0" smtClean="0"/>
              <a:t>Ş</a:t>
            </a:r>
            <a:r>
              <a:rPr lang="en-US" dirty="0" smtClean="0"/>
              <a:t>I CULTURA INDIVIDULUI AZI </a:t>
            </a:r>
            <a:endParaRPr lang="en-US" dirty="0"/>
          </a:p>
        </p:txBody>
      </p:sp>
      <p:pic>
        <p:nvPicPr>
          <p:cNvPr id="6" name="Content Placeholder 5" descr="educatia si cultura individului.jpg"/>
          <p:cNvPicPr>
            <a:picLocks noGrp="1" noChangeAspect="1"/>
          </p:cNvPicPr>
          <p:nvPr>
            <p:ph idx="1"/>
          </p:nvPr>
        </p:nvPicPr>
        <p:blipFill>
          <a:blip r:embed="rId2" cstate="print"/>
          <a:stretch>
            <a:fillRect/>
          </a:stretch>
        </p:blipFill>
        <p:spPr>
          <a:xfrm>
            <a:off x="1313294" y="1439405"/>
            <a:ext cx="6411921" cy="5247145"/>
          </a:xfrm>
        </p:spPr>
      </p:pic>
    </p:spTree>
    <p:extLst>
      <p:ext uri="{BB962C8B-B14F-4D97-AF65-F5344CB8AC3E}">
        <p14:creationId xmlns:p14="http://schemas.microsoft.com/office/powerpoint/2010/main" val="11871602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22830"/>
            <a:ext cx="7886700" cy="6523630"/>
          </a:xfrm>
        </p:spPr>
        <p:txBody>
          <a:bodyPr/>
          <a:lstStyle/>
          <a:p>
            <a:r>
              <a:rPr lang="en-US" dirty="0"/>
              <a:t>II. la discipline de </a:t>
            </a:r>
            <a:r>
              <a:rPr lang="en-US" dirty="0" err="1"/>
              <a:t>specialitate</a:t>
            </a:r>
            <a:r>
              <a:rPr lang="en-US" dirty="0"/>
              <a:t>  (25%) se </a:t>
            </a:r>
            <a:r>
              <a:rPr lang="en-US" dirty="0" err="1"/>
              <a:t>adauga</a:t>
            </a:r>
            <a:r>
              <a:rPr lang="en-US" dirty="0"/>
              <a:t> :</a:t>
            </a:r>
          </a:p>
          <a:p>
            <a:r>
              <a:rPr lang="en-US" dirty="0" err="1"/>
              <a:t>Tehnologia</a:t>
            </a:r>
            <a:r>
              <a:rPr lang="en-US" dirty="0"/>
              <a:t> </a:t>
            </a:r>
            <a:r>
              <a:rPr lang="en-US" dirty="0" err="1"/>
              <a:t>lucralilor</a:t>
            </a:r>
            <a:r>
              <a:rPr lang="en-US" dirty="0"/>
              <a:t> de </a:t>
            </a:r>
            <a:r>
              <a:rPr lang="en-US" dirty="0" err="1"/>
              <a:t>drumuri</a:t>
            </a:r>
            <a:r>
              <a:rPr lang="en-US" dirty="0"/>
              <a:t> </a:t>
            </a:r>
          </a:p>
          <a:p>
            <a:r>
              <a:rPr lang="en-US" dirty="0" err="1"/>
              <a:t>Tehnologia</a:t>
            </a:r>
            <a:r>
              <a:rPr lang="en-US" dirty="0"/>
              <a:t> </a:t>
            </a:r>
            <a:r>
              <a:rPr lang="en-US" dirty="0" err="1"/>
              <a:t>lucralilor</a:t>
            </a:r>
            <a:r>
              <a:rPr lang="en-US" dirty="0"/>
              <a:t> de </a:t>
            </a:r>
            <a:r>
              <a:rPr lang="en-US" dirty="0" err="1"/>
              <a:t>constructii</a:t>
            </a:r>
            <a:r>
              <a:rPr lang="en-US" dirty="0"/>
              <a:t> </a:t>
            </a:r>
            <a:r>
              <a:rPr lang="en-US" dirty="0" err="1"/>
              <a:t>civile</a:t>
            </a:r>
            <a:r>
              <a:rPr lang="en-US" dirty="0"/>
              <a:t> </a:t>
            </a:r>
          </a:p>
          <a:p>
            <a:r>
              <a:rPr lang="en-US" dirty="0" err="1"/>
              <a:t>Tehnologia</a:t>
            </a:r>
            <a:r>
              <a:rPr lang="en-US" dirty="0"/>
              <a:t> </a:t>
            </a:r>
            <a:r>
              <a:rPr lang="en-US" dirty="0" err="1"/>
              <a:t>lucralilor</a:t>
            </a:r>
            <a:r>
              <a:rPr lang="en-US" dirty="0"/>
              <a:t> </a:t>
            </a:r>
            <a:r>
              <a:rPr lang="en-US" dirty="0" err="1"/>
              <a:t>instalatilor</a:t>
            </a:r>
            <a:r>
              <a:rPr lang="en-US" dirty="0"/>
              <a:t> </a:t>
            </a:r>
            <a:r>
              <a:rPr lang="en-US" dirty="0" err="1"/>
              <a:t>hidrotehnice</a:t>
            </a:r>
            <a:r>
              <a:rPr lang="en-US" dirty="0"/>
              <a:t> </a:t>
            </a:r>
          </a:p>
          <a:p>
            <a:r>
              <a:rPr lang="en-US" dirty="0" err="1"/>
              <a:t>Tehnologia</a:t>
            </a:r>
            <a:r>
              <a:rPr lang="en-US" dirty="0"/>
              <a:t> </a:t>
            </a:r>
            <a:r>
              <a:rPr lang="en-US" dirty="0" err="1"/>
              <a:t>lucralilor</a:t>
            </a:r>
            <a:r>
              <a:rPr lang="en-US" dirty="0"/>
              <a:t> de </a:t>
            </a:r>
            <a:r>
              <a:rPr lang="en-US" dirty="0" err="1"/>
              <a:t>cale</a:t>
            </a:r>
            <a:r>
              <a:rPr lang="en-US" dirty="0"/>
              <a:t> </a:t>
            </a:r>
            <a:r>
              <a:rPr lang="en-US" dirty="0" err="1"/>
              <a:t>ferata</a:t>
            </a:r>
            <a:r>
              <a:rPr lang="en-US" dirty="0"/>
              <a:t> </a:t>
            </a:r>
            <a:r>
              <a:rPr lang="en-US" dirty="0" err="1"/>
              <a:t>si</a:t>
            </a:r>
            <a:r>
              <a:rPr lang="en-US" dirty="0"/>
              <a:t> </a:t>
            </a:r>
            <a:r>
              <a:rPr lang="en-US" dirty="0" err="1"/>
              <a:t>poduri</a:t>
            </a:r>
            <a:r>
              <a:rPr lang="en-US" dirty="0"/>
              <a:t> </a:t>
            </a:r>
          </a:p>
          <a:p>
            <a:r>
              <a:rPr lang="en-US" dirty="0" err="1"/>
              <a:t>Tehnologia</a:t>
            </a:r>
            <a:r>
              <a:rPr lang="en-US" dirty="0"/>
              <a:t> </a:t>
            </a:r>
            <a:r>
              <a:rPr lang="en-US" dirty="0" err="1"/>
              <a:t>lucralilor</a:t>
            </a:r>
            <a:r>
              <a:rPr lang="en-US" dirty="0"/>
              <a:t> la </a:t>
            </a:r>
            <a:r>
              <a:rPr lang="en-US" dirty="0" err="1"/>
              <a:t>cladirile</a:t>
            </a:r>
            <a:r>
              <a:rPr lang="en-US" dirty="0"/>
              <a:t> </a:t>
            </a:r>
            <a:r>
              <a:rPr lang="en-US" dirty="0" err="1"/>
              <a:t>verzi</a:t>
            </a:r>
            <a:r>
              <a:rPr lang="en-US" dirty="0"/>
              <a:t> </a:t>
            </a:r>
          </a:p>
          <a:p>
            <a:r>
              <a:rPr lang="en-US" dirty="0" err="1"/>
              <a:t>Infografica</a:t>
            </a:r>
            <a:r>
              <a:rPr lang="en-US" dirty="0"/>
              <a:t> in </a:t>
            </a:r>
            <a:r>
              <a:rPr lang="en-US" dirty="0" err="1"/>
              <a:t>constructii</a:t>
            </a:r>
            <a:endParaRPr lang="en-US" dirty="0"/>
          </a:p>
          <a:p>
            <a:r>
              <a:rPr lang="en-US" dirty="0" err="1"/>
              <a:t>Eaborarea</a:t>
            </a:r>
            <a:r>
              <a:rPr lang="en-US" dirty="0"/>
              <a:t> </a:t>
            </a:r>
            <a:r>
              <a:rPr lang="en-US" dirty="0" err="1"/>
              <a:t>documentatiei</a:t>
            </a:r>
            <a:r>
              <a:rPr lang="en-US" dirty="0"/>
              <a:t> </a:t>
            </a:r>
            <a:r>
              <a:rPr lang="en-US" dirty="0" err="1"/>
              <a:t>tehnico</a:t>
            </a:r>
            <a:r>
              <a:rPr lang="en-US" dirty="0"/>
              <a:t> </a:t>
            </a:r>
            <a:r>
              <a:rPr lang="en-US" dirty="0" err="1"/>
              <a:t>economice</a:t>
            </a:r>
            <a:r>
              <a:rPr lang="en-US" dirty="0"/>
              <a:t> in </a:t>
            </a:r>
            <a:r>
              <a:rPr lang="en-US" dirty="0" err="1"/>
              <a:t>constructii</a:t>
            </a:r>
            <a:r>
              <a:rPr lang="en-US" dirty="0"/>
              <a:t> </a:t>
            </a:r>
          </a:p>
          <a:p>
            <a:r>
              <a:rPr lang="en-US" dirty="0" err="1"/>
              <a:t>Mentenanata</a:t>
            </a:r>
            <a:r>
              <a:rPr lang="en-US" dirty="0"/>
              <a:t> </a:t>
            </a:r>
            <a:r>
              <a:rPr lang="en-US" dirty="0" err="1"/>
              <a:t>cladirilor</a:t>
            </a:r>
            <a:r>
              <a:rPr lang="en-US" dirty="0"/>
              <a:t> </a:t>
            </a:r>
          </a:p>
          <a:p>
            <a:r>
              <a:rPr lang="en-US" dirty="0" err="1"/>
              <a:t>Planificarea</a:t>
            </a:r>
            <a:r>
              <a:rPr lang="en-US" dirty="0"/>
              <a:t> </a:t>
            </a:r>
            <a:r>
              <a:rPr lang="en-US" dirty="0" err="1"/>
              <a:t>lucrarilor</a:t>
            </a:r>
            <a:r>
              <a:rPr lang="en-US" dirty="0"/>
              <a:t> de </a:t>
            </a:r>
            <a:r>
              <a:rPr lang="en-US" dirty="0" err="1"/>
              <a:t>constructii</a:t>
            </a:r>
            <a:r>
              <a:rPr lang="en-US" dirty="0"/>
              <a:t> </a:t>
            </a:r>
          </a:p>
          <a:p>
            <a:r>
              <a:rPr lang="en-US" dirty="0" err="1"/>
              <a:t>Planificare</a:t>
            </a:r>
            <a:r>
              <a:rPr lang="en-US" dirty="0"/>
              <a:t> </a:t>
            </a:r>
            <a:r>
              <a:rPr lang="en-US" dirty="0" err="1"/>
              <a:t>si</a:t>
            </a:r>
            <a:r>
              <a:rPr lang="en-US" dirty="0"/>
              <a:t> </a:t>
            </a:r>
            <a:r>
              <a:rPr lang="en-US" dirty="0" err="1"/>
              <a:t>amenajari</a:t>
            </a:r>
            <a:r>
              <a:rPr lang="en-US" dirty="0"/>
              <a:t> urbane </a:t>
            </a:r>
          </a:p>
          <a:p>
            <a:endParaRPr lang="en-US" dirty="0"/>
          </a:p>
        </p:txBody>
      </p:sp>
    </p:spTree>
    <p:extLst>
      <p:ext uri="{BB962C8B-B14F-4D97-AF65-F5344CB8AC3E}">
        <p14:creationId xmlns:p14="http://schemas.microsoft.com/office/powerpoint/2010/main" val="476414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821" y="146950"/>
            <a:ext cx="7886700" cy="6458565"/>
          </a:xfrm>
        </p:spPr>
        <p:txBody>
          <a:bodyPr/>
          <a:lstStyle/>
          <a:p>
            <a:r>
              <a:rPr lang="en-US" dirty="0"/>
              <a:t>VI. </a:t>
            </a:r>
            <a:r>
              <a:rPr lang="en-US" b="1" dirty="0"/>
              <a:t>DISCIPLINE COMPLEMENTARE (10 %) :</a:t>
            </a:r>
            <a:endParaRPr lang="en-US" dirty="0"/>
          </a:p>
          <a:p>
            <a:r>
              <a:rPr lang="en-US" dirty="0"/>
              <a:t>LIMBI STRATINE </a:t>
            </a:r>
          </a:p>
          <a:p>
            <a:r>
              <a:rPr lang="en-US" dirty="0"/>
              <a:t>SOCIO-UMANE </a:t>
            </a:r>
            <a:r>
              <a:rPr lang="en-US"/>
              <a:t>SI </a:t>
            </a:r>
            <a:r>
              <a:rPr lang="en-US" smtClean="0"/>
              <a:t>ADMINISTRATIE  </a:t>
            </a:r>
            <a:endParaRPr lang="en-US" dirty="0"/>
          </a:p>
          <a:p>
            <a:r>
              <a:rPr lang="en-US" dirty="0"/>
              <a:t>SPORT </a:t>
            </a:r>
          </a:p>
          <a:p>
            <a:endParaRPr lang="en-US" dirty="0"/>
          </a:p>
        </p:txBody>
      </p:sp>
    </p:spTree>
    <p:extLst>
      <p:ext uri="{BB962C8B-B14F-4D97-AF65-F5344CB8AC3E}">
        <p14:creationId xmlns:p14="http://schemas.microsoft.com/office/powerpoint/2010/main" val="2798752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54" y="143830"/>
            <a:ext cx="8291146" cy="1008697"/>
          </a:xfrm>
          <a:solidFill>
            <a:schemeClr val="accent6">
              <a:lumMod val="20000"/>
              <a:lumOff val="80000"/>
            </a:schemeClr>
          </a:solidFill>
        </p:spPr>
        <p:txBody>
          <a:bodyPr>
            <a:normAutofit fontScale="90000"/>
          </a:bodyPr>
          <a:lstStyle/>
          <a:p>
            <a:pPr algn="ctr"/>
            <a:r>
              <a:rPr lang="en-US" dirty="0" smtClean="0"/>
              <a:t>CERIN</a:t>
            </a:r>
            <a:r>
              <a:rPr lang="ro-RO" dirty="0" smtClean="0"/>
              <a:t>Ţ</a:t>
            </a:r>
            <a:r>
              <a:rPr lang="en-US" dirty="0" smtClean="0"/>
              <a:t>ELE FORM</a:t>
            </a:r>
            <a:r>
              <a:rPr lang="ro-RO" dirty="0" smtClean="0"/>
              <a:t>Ă</a:t>
            </a:r>
            <a:r>
              <a:rPr lang="en-US" dirty="0" smtClean="0"/>
              <a:t>R</a:t>
            </a:r>
            <a:r>
              <a:rPr lang="ro-RO" dirty="0" smtClean="0"/>
              <a:t>I</a:t>
            </a:r>
            <a:r>
              <a:rPr lang="en-US" dirty="0" smtClean="0"/>
              <a:t>I PROFESIONALE </a:t>
            </a:r>
            <a:endParaRPr lang="en-US" dirty="0"/>
          </a:p>
        </p:txBody>
      </p:sp>
      <p:pic>
        <p:nvPicPr>
          <p:cNvPr id="6" name="Content Placeholder 5" descr="schema Management integrat pt FP.jpg"/>
          <p:cNvPicPr>
            <a:picLocks noGrp="1" noChangeAspect="1"/>
          </p:cNvPicPr>
          <p:nvPr>
            <p:ph idx="1"/>
          </p:nvPr>
        </p:nvPicPr>
        <p:blipFill>
          <a:blip r:embed="rId2" cstate="print"/>
          <a:stretch>
            <a:fillRect/>
          </a:stretch>
        </p:blipFill>
        <p:spPr>
          <a:xfrm>
            <a:off x="1476375" y="1305169"/>
            <a:ext cx="6294342" cy="5418294"/>
          </a:xfrm>
        </p:spPr>
      </p:pic>
    </p:spTree>
    <p:extLst>
      <p:ext uri="{BB962C8B-B14F-4D97-AF65-F5344CB8AC3E}">
        <p14:creationId xmlns:p14="http://schemas.microsoft.com/office/powerpoint/2010/main" val="2986063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hema Elementele FP.jpg"/>
          <p:cNvPicPr>
            <a:picLocks noGrp="1" noChangeAspect="1"/>
          </p:cNvPicPr>
          <p:nvPr>
            <p:ph idx="1"/>
          </p:nvPr>
        </p:nvPicPr>
        <p:blipFill>
          <a:blip r:embed="rId2" cstate="print"/>
          <a:stretch>
            <a:fillRect/>
          </a:stretch>
        </p:blipFill>
        <p:spPr>
          <a:xfrm>
            <a:off x="866722" y="208660"/>
            <a:ext cx="7472059" cy="6392165"/>
          </a:xfrm>
        </p:spPr>
      </p:pic>
    </p:spTree>
    <p:extLst>
      <p:ext uri="{BB962C8B-B14F-4D97-AF65-F5344CB8AC3E}">
        <p14:creationId xmlns:p14="http://schemas.microsoft.com/office/powerpoint/2010/main" val="292965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hema Elementele SO.jpg"/>
          <p:cNvPicPr>
            <a:picLocks noGrp="1" noChangeAspect="1"/>
          </p:cNvPicPr>
          <p:nvPr>
            <p:ph idx="1"/>
          </p:nvPr>
        </p:nvPicPr>
        <p:blipFill>
          <a:blip r:embed="rId2" cstate="print"/>
          <a:stretch>
            <a:fillRect/>
          </a:stretch>
        </p:blipFill>
        <p:spPr>
          <a:xfrm>
            <a:off x="962224" y="333375"/>
            <a:ext cx="7155581" cy="6238875"/>
          </a:xfrm>
        </p:spPr>
      </p:pic>
    </p:spTree>
    <p:extLst>
      <p:ext uri="{BB962C8B-B14F-4D97-AF65-F5344CB8AC3E}">
        <p14:creationId xmlns:p14="http://schemas.microsoft.com/office/powerpoint/2010/main" val="2340273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17" y="-1325563"/>
            <a:ext cx="7886700" cy="1325563"/>
          </a:xfrm>
        </p:spPr>
        <p:txBody>
          <a:bodyPr/>
          <a:lstStyle/>
          <a:p>
            <a:endParaRPr lang="en-US"/>
          </a:p>
        </p:txBody>
      </p:sp>
      <p:sp>
        <p:nvSpPr>
          <p:cNvPr id="3" name="Content Placeholder 2"/>
          <p:cNvSpPr>
            <a:spLocks noGrp="1"/>
          </p:cNvSpPr>
          <p:nvPr>
            <p:ph idx="1"/>
          </p:nvPr>
        </p:nvSpPr>
        <p:spPr>
          <a:xfrm>
            <a:off x="533117" y="406258"/>
            <a:ext cx="7886700" cy="6008190"/>
          </a:xfrm>
        </p:spPr>
        <p:txBody>
          <a:bodyPr>
            <a:normAutofit fontScale="77500" lnSpcReduction="20000"/>
          </a:bodyPr>
          <a:lstStyle/>
          <a:p>
            <a:pPr marL="0" indent="0">
              <a:buNone/>
            </a:pPr>
            <a:endParaRPr lang="en-US" dirty="0"/>
          </a:p>
          <a:p>
            <a:r>
              <a:rPr lang="ro-RO" dirty="0"/>
              <a:t>În general, studenții, angajatorii, doresc mai multe informații obiective, fiabile și de înaltă calitate cu privire la învățământul </a:t>
            </a:r>
            <a:r>
              <a:rPr lang="ro-RO" dirty="0" smtClean="0"/>
              <a:t>superior</a:t>
            </a:r>
            <a:r>
              <a:rPr lang="en-US" dirty="0" smtClean="0"/>
              <a:t>-TRANSPARENTA </a:t>
            </a:r>
            <a:endParaRPr lang="en-US" dirty="0"/>
          </a:p>
          <a:p>
            <a:r>
              <a:rPr lang="ro-RO" dirty="0"/>
              <a:t>Există o așteptare socială în creștere față de instituțiile de învățământ superior care ar spori șansele de angajare ale absolvenților și furnizează studenți cu abilități relevante pentru piața forței de </a:t>
            </a:r>
            <a:r>
              <a:rPr lang="ro-RO" dirty="0" smtClean="0"/>
              <a:t>muncă</a:t>
            </a:r>
            <a:r>
              <a:rPr lang="en-US" dirty="0" smtClean="0"/>
              <a:t>-ANGAJABILITATE </a:t>
            </a:r>
            <a:endParaRPr lang="en-US" dirty="0"/>
          </a:p>
          <a:p>
            <a:r>
              <a:rPr lang="ro-RO" dirty="0"/>
              <a:t>Este necesar să se adapteze obiectivele sistemului Bologna și instrumentele pentru reformele structurale la învățămâmtul superior în contextul care este în continuă </a:t>
            </a:r>
            <a:r>
              <a:rPr lang="en-US" dirty="0" smtClean="0"/>
              <a:t>SCHIMBARE</a:t>
            </a:r>
            <a:r>
              <a:rPr lang="ro-RO" dirty="0" smtClean="0"/>
              <a:t> </a:t>
            </a:r>
            <a:r>
              <a:rPr lang="ro-RO" dirty="0"/>
              <a:t>și ale societăților și nevoilor noastre în schimbare din cadrul EHEA.</a:t>
            </a:r>
            <a:endParaRPr lang="en-US" dirty="0"/>
          </a:p>
          <a:p>
            <a:r>
              <a:rPr lang="ro-RO" dirty="0"/>
              <a:t>Există nevoia de a construi </a:t>
            </a:r>
            <a:r>
              <a:rPr lang="en-US" dirty="0" smtClean="0"/>
              <a:t>INCREDEREA</a:t>
            </a:r>
            <a:r>
              <a:rPr lang="ro-RO" dirty="0" smtClean="0"/>
              <a:t> </a:t>
            </a:r>
            <a:r>
              <a:rPr lang="ro-RO" dirty="0"/>
              <a:t>în învățământul superior.</a:t>
            </a:r>
            <a:endParaRPr lang="en-US" dirty="0"/>
          </a:p>
          <a:p>
            <a:r>
              <a:rPr lang="ro-RO" dirty="0"/>
              <a:t>Trebuie să fie luate în considerare relația dintre reformele structurale dezvoltate în cadrul EHEA și impactul lor asupra </a:t>
            </a:r>
            <a:r>
              <a:rPr lang="ro-RO" dirty="0" smtClean="0"/>
              <a:t>regiunii</a:t>
            </a:r>
            <a:r>
              <a:rPr lang="en-US" dirty="0" smtClean="0"/>
              <a:t>-ADAPTABILITATE </a:t>
            </a:r>
            <a:endParaRPr lang="en-US" dirty="0"/>
          </a:p>
          <a:p>
            <a:r>
              <a:rPr lang="ro-RO" dirty="0"/>
              <a:t>Este nevoie de un mediu mai favorabil pentru personalul academic și </a:t>
            </a:r>
            <a:r>
              <a:rPr lang="ro-RO" dirty="0" smtClean="0"/>
              <a:t>studenți</a:t>
            </a:r>
            <a:r>
              <a:rPr lang="en-US" dirty="0" smtClean="0"/>
              <a:t>-COMUNICARE </a:t>
            </a:r>
            <a:endParaRPr lang="en-US" dirty="0"/>
          </a:p>
          <a:p>
            <a:r>
              <a:rPr lang="ro-RO" dirty="0"/>
              <a:t>Învățământul superior trebuie să contribuie la învățarea pe tot parcursul </a:t>
            </a:r>
            <a:r>
              <a:rPr lang="ro-RO" dirty="0" smtClean="0"/>
              <a:t>vieții</a:t>
            </a:r>
            <a:r>
              <a:rPr lang="en-US" dirty="0" smtClean="0"/>
              <a:t>-RECUNOASTERE </a:t>
            </a:r>
            <a:endParaRPr lang="en-US" dirty="0"/>
          </a:p>
          <a:p>
            <a:endParaRPr lang="en-US" dirty="0"/>
          </a:p>
        </p:txBody>
      </p:sp>
    </p:spTree>
    <p:extLst>
      <p:ext uri="{BB962C8B-B14F-4D97-AF65-F5344CB8AC3E}">
        <p14:creationId xmlns:p14="http://schemas.microsoft.com/office/powerpoint/2010/main" val="1652059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hema RO-13 oct 2014.jpg"/>
          <p:cNvPicPr>
            <a:picLocks noGrp="1" noChangeAspect="1"/>
          </p:cNvPicPr>
          <p:nvPr>
            <p:ph idx="1"/>
          </p:nvPr>
        </p:nvPicPr>
        <p:blipFill>
          <a:blip r:embed="rId2" cstate="print"/>
          <a:stretch>
            <a:fillRect/>
          </a:stretch>
        </p:blipFill>
        <p:spPr>
          <a:xfrm>
            <a:off x="476250" y="191070"/>
            <a:ext cx="8134350" cy="6492612"/>
          </a:xfrm>
        </p:spPr>
      </p:pic>
    </p:spTree>
    <p:extLst>
      <p:ext uri="{BB962C8B-B14F-4D97-AF65-F5344CB8AC3E}">
        <p14:creationId xmlns:p14="http://schemas.microsoft.com/office/powerpoint/2010/main" val="2684196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9"/>
            <a:ext cx="7886700" cy="521975"/>
          </a:xfrm>
        </p:spPr>
        <p:txBody>
          <a:bodyPr>
            <a:normAutofit fontScale="90000"/>
          </a:bodyPr>
          <a:lstStyle/>
          <a:p>
            <a:r>
              <a:rPr lang="en-US" dirty="0" err="1" smtClean="0"/>
              <a:t>Adaptarea</a:t>
            </a:r>
            <a:r>
              <a:rPr lang="en-US" dirty="0" smtClean="0"/>
              <a:t> </a:t>
            </a:r>
            <a:r>
              <a:rPr lang="en-US" dirty="0" err="1" smtClean="0"/>
              <a:t>educatiei</a:t>
            </a:r>
            <a:r>
              <a:rPr lang="en-US" dirty="0" smtClean="0"/>
              <a:t> </a:t>
            </a:r>
            <a:r>
              <a:rPr lang="en-US" dirty="0" err="1" smtClean="0"/>
              <a:t>superioare</a:t>
            </a:r>
            <a:r>
              <a:rPr lang="en-US"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0701647"/>
              </p:ext>
            </p:extLst>
          </p:nvPr>
        </p:nvGraphicFramePr>
        <p:xfrm>
          <a:off x="628650" y="887413"/>
          <a:ext cx="7886700" cy="4871720"/>
        </p:xfrm>
        <a:graphic>
          <a:graphicData uri="http://schemas.openxmlformats.org/drawingml/2006/table">
            <a:tbl>
              <a:tblPr firstRow="1" bandRow="1">
                <a:tableStyleId>{5C22544A-7EE6-4342-B048-85BDC9FD1C3A}</a:tableStyleId>
              </a:tblPr>
              <a:tblGrid>
                <a:gridCol w="3943350"/>
                <a:gridCol w="3943350"/>
              </a:tblGrid>
              <a:tr h="370840">
                <a:tc>
                  <a:txBody>
                    <a:bodyPr/>
                    <a:lstStyle/>
                    <a:p>
                      <a:r>
                        <a:rPr lang="en-US" dirty="0" err="1" smtClean="0"/>
                        <a:t>Bolonia</a:t>
                      </a:r>
                      <a:r>
                        <a:rPr lang="en-US" dirty="0" smtClean="0"/>
                        <a:t> </a:t>
                      </a:r>
                      <a:endParaRPr lang="en-US" dirty="0"/>
                    </a:p>
                  </a:txBody>
                  <a:tcPr/>
                </a:tc>
                <a:tc>
                  <a:txBody>
                    <a:bodyPr/>
                    <a:lstStyle/>
                    <a:p>
                      <a:r>
                        <a:rPr lang="en-US" dirty="0" smtClean="0"/>
                        <a:t>Europa LLL</a:t>
                      </a:r>
                      <a:r>
                        <a:rPr lang="en-US" baseline="0" dirty="0" smtClean="0"/>
                        <a:t> </a:t>
                      </a:r>
                      <a:r>
                        <a:rPr lang="en-US" baseline="0" dirty="0" err="1" smtClean="0"/>
                        <a:t>Bruge</a:t>
                      </a:r>
                      <a:r>
                        <a:rPr lang="en-US" baseline="0" dirty="0" smtClean="0"/>
                        <a:t> –</a:t>
                      </a:r>
                      <a:r>
                        <a:rPr lang="en-US" baseline="0" dirty="0" err="1" smtClean="0"/>
                        <a:t>Mastricht</a:t>
                      </a:r>
                      <a:r>
                        <a:rPr lang="en-US" baseline="0" dirty="0" smtClean="0"/>
                        <a:t> </a:t>
                      </a:r>
                      <a:endParaRPr lang="en-US" dirty="0"/>
                    </a:p>
                  </a:txBody>
                  <a:tcPr/>
                </a:tc>
              </a:tr>
              <a:tr h="370840">
                <a:tc>
                  <a:txBody>
                    <a:bodyPr/>
                    <a:lstStyle/>
                    <a:p>
                      <a:r>
                        <a:rPr lang="en-US" dirty="0" err="1" smtClean="0"/>
                        <a:t>Nivele</a:t>
                      </a:r>
                      <a:r>
                        <a:rPr lang="en-US" dirty="0" smtClean="0"/>
                        <a:t> de </a:t>
                      </a:r>
                      <a:r>
                        <a:rPr lang="en-US" dirty="0" err="1" smtClean="0"/>
                        <a:t>calificare</a:t>
                      </a:r>
                      <a:r>
                        <a:rPr lang="en-US" dirty="0" smtClean="0"/>
                        <a:t> :</a:t>
                      </a:r>
                      <a:r>
                        <a:rPr lang="en-US" dirty="0" err="1" smtClean="0"/>
                        <a:t>licenta</a:t>
                      </a:r>
                      <a:r>
                        <a:rPr lang="en-US" dirty="0" smtClean="0"/>
                        <a:t> ,master ,</a:t>
                      </a:r>
                      <a:r>
                        <a:rPr lang="en-US" dirty="0" err="1" smtClean="0"/>
                        <a:t>doct</a:t>
                      </a:r>
                      <a:r>
                        <a:rPr lang="en-US" dirty="0" smtClean="0"/>
                        <a:t>.</a:t>
                      </a:r>
                      <a:endParaRPr lang="en-US" dirty="0"/>
                    </a:p>
                  </a:txBody>
                  <a:tcPr/>
                </a:tc>
                <a:tc>
                  <a:txBody>
                    <a:bodyPr/>
                    <a:lstStyle/>
                    <a:p>
                      <a:r>
                        <a:rPr lang="en-US" dirty="0" err="1" smtClean="0"/>
                        <a:t>Nivele</a:t>
                      </a:r>
                      <a:r>
                        <a:rPr lang="en-US" dirty="0" smtClean="0"/>
                        <a:t> de </a:t>
                      </a:r>
                      <a:r>
                        <a:rPr lang="en-US" dirty="0" err="1" smtClean="0"/>
                        <a:t>calificare</a:t>
                      </a:r>
                      <a:r>
                        <a:rPr lang="en-US" dirty="0" smtClean="0"/>
                        <a:t> :1-8 </a:t>
                      </a:r>
                      <a:endParaRPr lang="en-US" dirty="0"/>
                    </a:p>
                  </a:txBody>
                  <a:tcPr/>
                </a:tc>
              </a:tr>
              <a:tr h="370840">
                <a:tc>
                  <a:txBody>
                    <a:bodyPr/>
                    <a:lstStyle/>
                    <a:p>
                      <a:r>
                        <a:rPr lang="en-US" dirty="0" smtClean="0"/>
                        <a:t>5 </a:t>
                      </a:r>
                      <a:r>
                        <a:rPr lang="en-US" dirty="0" err="1" smtClean="0"/>
                        <a:t>descriptori</a:t>
                      </a:r>
                      <a:r>
                        <a:rPr lang="en-US" dirty="0" smtClean="0"/>
                        <a:t> :</a:t>
                      </a:r>
                    </a:p>
                    <a:p>
                      <a:pPr marL="285750" indent="-285750">
                        <a:buFontTx/>
                        <a:buChar char="-"/>
                      </a:pPr>
                      <a:r>
                        <a:rPr lang="en-US" dirty="0" err="1" smtClean="0"/>
                        <a:t>cunoastiinte</a:t>
                      </a:r>
                      <a:r>
                        <a:rPr lang="en-US" dirty="0" smtClean="0"/>
                        <a:t> </a:t>
                      </a:r>
                      <a:r>
                        <a:rPr lang="en-US" dirty="0" err="1" smtClean="0"/>
                        <a:t>si</a:t>
                      </a:r>
                      <a:r>
                        <a:rPr lang="en-US" baseline="0" dirty="0" smtClean="0"/>
                        <a:t> </a:t>
                      </a:r>
                      <a:r>
                        <a:rPr lang="en-US" baseline="0" dirty="0" err="1" smtClean="0"/>
                        <a:t>intelegerea</a:t>
                      </a:r>
                      <a:r>
                        <a:rPr lang="en-US" baseline="0" dirty="0" smtClean="0"/>
                        <a:t> </a:t>
                      </a:r>
                      <a:r>
                        <a:rPr lang="en-US" baseline="0" dirty="0" err="1" smtClean="0"/>
                        <a:t>lor</a:t>
                      </a:r>
                      <a:r>
                        <a:rPr lang="en-US" baseline="0" dirty="0" smtClean="0"/>
                        <a:t> ;</a:t>
                      </a:r>
                    </a:p>
                    <a:p>
                      <a:pPr marL="285750" indent="-285750">
                        <a:buFontTx/>
                        <a:buChar char="-"/>
                      </a:pPr>
                      <a:r>
                        <a:rPr lang="en-US" baseline="0" dirty="0" err="1" smtClean="0"/>
                        <a:t>aplicarea</a:t>
                      </a:r>
                      <a:r>
                        <a:rPr lang="en-US" baseline="0" dirty="0" smtClean="0"/>
                        <a:t> </a:t>
                      </a:r>
                      <a:r>
                        <a:rPr lang="en-US" baseline="0" dirty="0" err="1" smtClean="0"/>
                        <a:t>lor</a:t>
                      </a:r>
                      <a:r>
                        <a:rPr lang="en-US" baseline="0" dirty="0" smtClean="0"/>
                        <a:t> ;</a:t>
                      </a:r>
                    </a:p>
                    <a:p>
                      <a:pPr marL="285750" indent="-285750">
                        <a:buFontTx/>
                        <a:buChar char="-"/>
                      </a:pPr>
                      <a:r>
                        <a:rPr lang="en-US" baseline="0" dirty="0" err="1" smtClean="0"/>
                        <a:t>realizarea</a:t>
                      </a:r>
                      <a:r>
                        <a:rPr lang="en-US" baseline="0" dirty="0" smtClean="0"/>
                        <a:t>  </a:t>
                      </a:r>
                      <a:r>
                        <a:rPr lang="en-US" baseline="0" dirty="0" err="1" smtClean="0"/>
                        <a:t>unei</a:t>
                      </a:r>
                      <a:r>
                        <a:rPr lang="en-US" baseline="0" dirty="0" smtClean="0"/>
                        <a:t> </a:t>
                      </a:r>
                      <a:r>
                        <a:rPr lang="en-US" baseline="0" dirty="0" err="1" smtClean="0"/>
                        <a:t>judecate</a:t>
                      </a:r>
                      <a:r>
                        <a:rPr lang="en-US" baseline="0" dirty="0" smtClean="0"/>
                        <a:t> ;</a:t>
                      </a:r>
                    </a:p>
                    <a:p>
                      <a:pPr marL="285750" indent="-285750">
                        <a:buFontTx/>
                        <a:buChar char="-"/>
                      </a:pPr>
                      <a:r>
                        <a:rPr lang="en-US" baseline="0" dirty="0" err="1" smtClean="0"/>
                        <a:t>comunicare</a:t>
                      </a:r>
                      <a:r>
                        <a:rPr lang="en-US" baseline="0" dirty="0" smtClean="0"/>
                        <a:t> ;</a:t>
                      </a:r>
                    </a:p>
                    <a:p>
                      <a:pPr marL="285750" indent="-285750">
                        <a:buFontTx/>
                        <a:buChar char="-"/>
                      </a:pPr>
                      <a:r>
                        <a:rPr lang="en-US" baseline="0" dirty="0" err="1" smtClean="0"/>
                        <a:t>sa</a:t>
                      </a:r>
                      <a:r>
                        <a:rPr lang="en-US" baseline="0" dirty="0" smtClean="0"/>
                        <a:t> </a:t>
                      </a:r>
                      <a:r>
                        <a:rPr lang="en-US" baseline="0" dirty="0" err="1" smtClean="0"/>
                        <a:t>inveti</a:t>
                      </a:r>
                      <a:r>
                        <a:rPr lang="en-US" baseline="0" dirty="0" smtClean="0"/>
                        <a:t> </a:t>
                      </a:r>
                      <a:r>
                        <a:rPr lang="en-US" baseline="0" dirty="0" err="1" smtClean="0"/>
                        <a:t>sa</a:t>
                      </a:r>
                      <a:r>
                        <a:rPr lang="en-US" baseline="0" dirty="0" smtClean="0"/>
                        <a:t> </a:t>
                      </a:r>
                      <a:r>
                        <a:rPr lang="en-US" baseline="0" dirty="0" err="1" smtClean="0"/>
                        <a:t>inveti</a:t>
                      </a:r>
                      <a:r>
                        <a:rPr lang="en-US" baseline="0" dirty="0" smtClean="0"/>
                        <a:t> </a:t>
                      </a:r>
                      <a:endParaRPr lang="en-US" dirty="0"/>
                    </a:p>
                  </a:txBody>
                  <a:tcPr/>
                </a:tc>
                <a:tc>
                  <a:txBody>
                    <a:bodyPr/>
                    <a:lstStyle/>
                    <a:p>
                      <a:r>
                        <a:rPr lang="en-US" dirty="0" smtClean="0"/>
                        <a:t>-</a:t>
                      </a:r>
                      <a:r>
                        <a:rPr lang="en-US" dirty="0" err="1" smtClean="0"/>
                        <a:t>Competente</a:t>
                      </a:r>
                      <a:r>
                        <a:rPr lang="en-US" dirty="0" smtClean="0"/>
                        <a:t> :</a:t>
                      </a:r>
                    </a:p>
                    <a:p>
                      <a:r>
                        <a:rPr lang="en-US" dirty="0" smtClean="0"/>
                        <a:t>           -</a:t>
                      </a:r>
                      <a:r>
                        <a:rPr lang="en-US" dirty="0" err="1" smtClean="0"/>
                        <a:t>responsabilitati</a:t>
                      </a:r>
                      <a:r>
                        <a:rPr lang="en-US" dirty="0" smtClean="0"/>
                        <a:t> </a:t>
                      </a:r>
                      <a:r>
                        <a:rPr lang="en-US" dirty="0" err="1" smtClean="0"/>
                        <a:t>pe</a:t>
                      </a:r>
                      <a:r>
                        <a:rPr lang="en-US" dirty="0" smtClean="0"/>
                        <a:t> </a:t>
                      </a:r>
                      <a:r>
                        <a:rPr lang="en-US" dirty="0" err="1" smtClean="0"/>
                        <a:t>nivel</a:t>
                      </a:r>
                      <a:r>
                        <a:rPr lang="en-US" dirty="0" smtClean="0"/>
                        <a:t> </a:t>
                      </a:r>
                    </a:p>
                    <a:p>
                      <a:r>
                        <a:rPr lang="en-US" dirty="0" smtClean="0"/>
                        <a:t>           -grad de </a:t>
                      </a:r>
                      <a:r>
                        <a:rPr lang="en-US" dirty="0" err="1" smtClean="0"/>
                        <a:t>autonomie</a:t>
                      </a:r>
                      <a:r>
                        <a:rPr lang="en-US" dirty="0" smtClean="0"/>
                        <a:t> </a:t>
                      </a:r>
                      <a:r>
                        <a:rPr lang="en-US" dirty="0" err="1" smtClean="0"/>
                        <a:t>pe</a:t>
                      </a:r>
                      <a:r>
                        <a:rPr lang="en-US" dirty="0" smtClean="0"/>
                        <a:t> </a:t>
                      </a:r>
                      <a:r>
                        <a:rPr lang="en-US" dirty="0" err="1" smtClean="0"/>
                        <a:t>nivel</a:t>
                      </a:r>
                      <a:r>
                        <a:rPr lang="en-US" dirty="0" smtClean="0"/>
                        <a:t> </a:t>
                      </a:r>
                    </a:p>
                    <a:p>
                      <a:r>
                        <a:rPr lang="en-US" dirty="0" smtClean="0"/>
                        <a:t>-</a:t>
                      </a:r>
                      <a:r>
                        <a:rPr lang="en-US" dirty="0" err="1" smtClean="0"/>
                        <a:t>Deprinderi</a:t>
                      </a:r>
                      <a:r>
                        <a:rPr lang="en-US" dirty="0" smtClean="0"/>
                        <a:t> </a:t>
                      </a:r>
                      <a:endParaRPr lang="en-US" dirty="0"/>
                    </a:p>
                  </a:txBody>
                  <a:tcPr/>
                </a:tc>
              </a:tr>
              <a:tr h="370840">
                <a:tc>
                  <a:txBody>
                    <a:bodyPr/>
                    <a:lstStyle/>
                    <a:p>
                      <a:r>
                        <a:rPr lang="en-US" dirty="0" err="1" smtClean="0"/>
                        <a:t>Caracterizarea</a:t>
                      </a:r>
                      <a:r>
                        <a:rPr lang="en-US" dirty="0" smtClean="0"/>
                        <a:t> </a:t>
                      </a:r>
                      <a:r>
                        <a:rPr lang="en-US" dirty="0" err="1" smtClean="0"/>
                        <a:t>nivelelor</a:t>
                      </a:r>
                      <a:r>
                        <a:rPr lang="en-US" dirty="0" smtClean="0"/>
                        <a:t> </a:t>
                      </a:r>
                      <a:r>
                        <a:rPr lang="en-US" dirty="0" err="1" smtClean="0"/>
                        <a:t>si</a:t>
                      </a:r>
                      <a:r>
                        <a:rPr lang="en-US" dirty="0" smtClean="0"/>
                        <a:t> </a:t>
                      </a:r>
                      <a:r>
                        <a:rPr lang="en-US" dirty="0" err="1" smtClean="0"/>
                        <a:t>specialitatilor</a:t>
                      </a:r>
                      <a:r>
                        <a:rPr lang="en-US" dirty="0" smtClean="0"/>
                        <a:t> </a:t>
                      </a:r>
                      <a:endParaRPr lang="en-US" dirty="0"/>
                    </a:p>
                  </a:txBody>
                  <a:tcPr/>
                </a:tc>
                <a:tc>
                  <a:txBody>
                    <a:bodyPr/>
                    <a:lstStyle/>
                    <a:p>
                      <a:r>
                        <a:rPr lang="en-US" dirty="0" smtClean="0"/>
                        <a:t>ESCO –</a:t>
                      </a:r>
                      <a:r>
                        <a:rPr lang="en-US" dirty="0" err="1" smtClean="0"/>
                        <a:t>competente</a:t>
                      </a:r>
                      <a:r>
                        <a:rPr lang="en-US" dirty="0" smtClean="0"/>
                        <a:t> </a:t>
                      </a:r>
                      <a:r>
                        <a:rPr lang="en-US" dirty="0" err="1" smtClean="0"/>
                        <a:t>si</a:t>
                      </a:r>
                      <a:r>
                        <a:rPr lang="en-US" dirty="0" smtClean="0"/>
                        <a:t> </a:t>
                      </a:r>
                      <a:r>
                        <a:rPr lang="en-US" dirty="0" err="1" smtClean="0"/>
                        <a:t>deprinderi</a:t>
                      </a:r>
                      <a:r>
                        <a:rPr lang="en-US" dirty="0" smtClean="0"/>
                        <a:t> </a:t>
                      </a:r>
                      <a:r>
                        <a:rPr lang="en-US" dirty="0" err="1" smtClean="0"/>
                        <a:t>minime</a:t>
                      </a:r>
                      <a:r>
                        <a:rPr lang="en-US" dirty="0" smtClean="0"/>
                        <a:t> </a:t>
                      </a:r>
                      <a:endParaRPr lang="en-US" dirty="0"/>
                    </a:p>
                  </a:txBody>
                  <a:tcPr/>
                </a:tc>
              </a:tr>
              <a:tr h="370840">
                <a:tc>
                  <a:txBody>
                    <a:bodyPr/>
                    <a:lstStyle/>
                    <a:p>
                      <a:endParaRPr lang="en-US"/>
                    </a:p>
                  </a:txBody>
                  <a:tcPr/>
                </a:tc>
                <a:tc>
                  <a:txBody>
                    <a:bodyPr/>
                    <a:lstStyle/>
                    <a:p>
                      <a:r>
                        <a:rPr lang="en-US" dirty="0" smtClean="0"/>
                        <a:t>ISCO –</a:t>
                      </a:r>
                      <a:r>
                        <a:rPr lang="en-US" dirty="0" err="1" smtClean="0"/>
                        <a:t>ocupatii</a:t>
                      </a:r>
                      <a:r>
                        <a:rPr lang="en-US" dirty="0" smtClean="0"/>
                        <a:t> </a:t>
                      </a:r>
                      <a:r>
                        <a:rPr lang="en-US" dirty="0" err="1" smtClean="0"/>
                        <a:t>europene</a:t>
                      </a:r>
                      <a:r>
                        <a:rPr lang="en-US" dirty="0" smtClean="0"/>
                        <a:t> </a:t>
                      </a:r>
                      <a:endParaRPr lang="en-US" dirty="0"/>
                    </a:p>
                  </a:txBody>
                  <a:tcPr/>
                </a:tc>
              </a:tr>
              <a:tr h="370840">
                <a:tc>
                  <a:txBody>
                    <a:bodyPr/>
                    <a:lstStyle/>
                    <a:p>
                      <a:endParaRPr lang="en-US"/>
                    </a:p>
                  </a:txBody>
                  <a:tcPr/>
                </a:tc>
                <a:tc>
                  <a:txBody>
                    <a:bodyPr/>
                    <a:lstStyle/>
                    <a:p>
                      <a:r>
                        <a:rPr lang="en-US" dirty="0" smtClean="0"/>
                        <a:t>ISCED -11 –</a:t>
                      </a:r>
                      <a:r>
                        <a:rPr lang="en-US" dirty="0" err="1" smtClean="0"/>
                        <a:t>domenii</a:t>
                      </a:r>
                      <a:r>
                        <a:rPr lang="en-US" dirty="0" smtClean="0"/>
                        <a:t> de </a:t>
                      </a:r>
                      <a:r>
                        <a:rPr lang="en-US" dirty="0" err="1" smtClean="0"/>
                        <a:t>educatie</a:t>
                      </a:r>
                      <a:r>
                        <a:rPr lang="en-US" dirty="0" smtClean="0"/>
                        <a:t> </a:t>
                      </a:r>
                      <a:endParaRPr lang="en-US" dirty="0"/>
                    </a:p>
                  </a:txBody>
                  <a:tcPr/>
                </a:tc>
              </a:tr>
              <a:tr h="370840">
                <a:tc>
                  <a:txBody>
                    <a:bodyPr/>
                    <a:lstStyle/>
                    <a:p>
                      <a:endParaRPr lang="en-US"/>
                    </a:p>
                  </a:txBody>
                  <a:tcPr/>
                </a:tc>
                <a:tc>
                  <a:txBody>
                    <a:bodyPr/>
                    <a:lstStyle/>
                    <a:p>
                      <a:r>
                        <a:rPr lang="en-US" dirty="0" err="1" smtClean="0"/>
                        <a:t>Registre</a:t>
                      </a:r>
                      <a:r>
                        <a:rPr lang="en-US" dirty="0" smtClean="0"/>
                        <a:t> :al </a:t>
                      </a:r>
                      <a:r>
                        <a:rPr lang="en-US" dirty="0" err="1" smtClean="0"/>
                        <a:t>calificarilor</a:t>
                      </a:r>
                      <a:r>
                        <a:rPr lang="en-US" dirty="0" smtClean="0"/>
                        <a:t> –o </a:t>
                      </a:r>
                      <a:r>
                        <a:rPr lang="en-US" dirty="0" err="1" smtClean="0"/>
                        <a:t>punte</a:t>
                      </a:r>
                      <a:r>
                        <a:rPr lang="en-US" dirty="0" smtClean="0"/>
                        <a:t> </a:t>
                      </a:r>
                      <a:r>
                        <a:rPr lang="en-US" dirty="0" err="1" smtClean="0"/>
                        <a:t>intre</a:t>
                      </a:r>
                      <a:r>
                        <a:rPr lang="en-US" dirty="0" smtClean="0"/>
                        <a:t> </a:t>
                      </a:r>
                      <a:r>
                        <a:rPr lang="en-US" dirty="0" err="1" smtClean="0"/>
                        <a:t>piata</a:t>
                      </a:r>
                      <a:r>
                        <a:rPr lang="en-US" dirty="0" smtClean="0"/>
                        <a:t> </a:t>
                      </a:r>
                      <a:r>
                        <a:rPr lang="en-US" dirty="0" err="1" smtClean="0"/>
                        <a:t>muncii</a:t>
                      </a:r>
                      <a:r>
                        <a:rPr lang="en-US" dirty="0" smtClean="0"/>
                        <a:t> </a:t>
                      </a:r>
                      <a:r>
                        <a:rPr lang="en-US" dirty="0" err="1" smtClean="0"/>
                        <a:t>si</a:t>
                      </a:r>
                      <a:r>
                        <a:rPr lang="en-US" dirty="0" smtClean="0"/>
                        <a:t> </a:t>
                      </a:r>
                      <a:r>
                        <a:rPr lang="en-US" dirty="0" err="1" smtClean="0"/>
                        <a:t>educatie</a:t>
                      </a:r>
                      <a:r>
                        <a:rPr lang="en-US" dirty="0" smtClean="0"/>
                        <a:t> </a:t>
                      </a:r>
                      <a:endParaRPr lang="en-US" dirty="0"/>
                    </a:p>
                  </a:txBody>
                  <a:tcPr/>
                </a:tc>
              </a:tr>
              <a:tr h="370840">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711053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2279</Words>
  <Application>Microsoft Office PowerPoint</Application>
  <PresentationFormat>On-screen Show (4:3)</PresentationFormat>
  <Paragraphs>433</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Times New Roman</vt:lpstr>
      <vt:lpstr>Wingdings 2</vt:lpstr>
      <vt:lpstr>Office Theme</vt:lpstr>
      <vt:lpstr>EDUCATIA SUPERIOARA   Element al Educatiei de-a Lungul Vietii Galati- 6/7 noiembrie </vt:lpstr>
      <vt:lpstr>Asteptari de la educatia superioara </vt:lpstr>
      <vt:lpstr>EDUCAŢIA ŞI CULTURA INDIVIDULUI AZI </vt:lpstr>
      <vt:lpstr>CERINŢELE FORMĂRII PROFESIONALE </vt:lpstr>
      <vt:lpstr>PowerPoint Presentation</vt:lpstr>
      <vt:lpstr>PowerPoint Presentation</vt:lpstr>
      <vt:lpstr>PowerPoint Presentation</vt:lpstr>
      <vt:lpstr>PowerPoint Presentation</vt:lpstr>
      <vt:lpstr>Adaptarea educatiei superioare </vt:lpstr>
      <vt:lpstr>PowerPoint Presentation</vt:lpstr>
      <vt:lpstr>PowerPoint Presentation</vt:lpstr>
      <vt:lpstr>PowerPoint Presentation</vt:lpstr>
      <vt:lpstr>PowerPoint Presentation</vt:lpstr>
      <vt:lpstr>PowerPoint Presentation</vt:lpstr>
      <vt:lpstr>Exemplu de ocupatii </vt:lpstr>
      <vt:lpstr>PowerPoint Presentation</vt:lpstr>
      <vt:lpstr>PowerPoint Presentation</vt:lpstr>
      <vt:lpstr>PowerPoint Presentation</vt:lpstr>
      <vt:lpstr> </vt:lpstr>
      <vt:lpstr>Inginerie si Management </vt:lpstr>
      <vt:lpstr>Propuneri de schimbare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FORMAREA PROFESIONALA  ELEMENT DE EFICIENTA ECONOMICA</dc:title>
  <dc:creator>nicolae</dc:creator>
  <cp:lastModifiedBy>nicolae</cp:lastModifiedBy>
  <cp:revision>77</cp:revision>
  <dcterms:created xsi:type="dcterms:W3CDTF">2014-04-13T19:00:14Z</dcterms:created>
  <dcterms:modified xsi:type="dcterms:W3CDTF">2014-11-06T06:28:10Z</dcterms:modified>
</cp:coreProperties>
</file>